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301" r:id="rId5"/>
    <p:sldId id="302" r:id="rId6"/>
    <p:sldId id="303" r:id="rId7"/>
    <p:sldId id="304" r:id="rId8"/>
    <p:sldId id="305" r:id="rId9"/>
    <p:sldId id="306" r:id="rId10"/>
    <p:sldId id="262" r:id="rId11"/>
    <p:sldId id="307" r:id="rId12"/>
    <p:sldId id="281" r:id="rId13"/>
    <p:sldId id="287" r:id="rId14"/>
    <p:sldId id="288" r:id="rId15"/>
    <p:sldId id="286" r:id="rId16"/>
    <p:sldId id="289" r:id="rId17"/>
    <p:sldId id="290" r:id="rId18"/>
    <p:sldId id="282" r:id="rId19"/>
    <p:sldId id="284" r:id="rId20"/>
    <p:sldId id="300" r:id="rId21"/>
    <p:sldId id="295" r:id="rId22"/>
    <p:sldId id="292" r:id="rId23"/>
    <p:sldId id="294" r:id="rId24"/>
    <p:sldId id="299" r:id="rId25"/>
    <p:sldId id="298" r:id="rId26"/>
    <p:sldId id="296" r:id="rId27"/>
    <p:sldId id="293" r:id="rId28"/>
    <p:sldId id="283" r:id="rId29"/>
    <p:sldId id="285" r:id="rId30"/>
    <p:sldId id="297" r:id="rId31"/>
    <p:sldId id="267" r:id="rId32"/>
    <p:sldId id="308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D1D"/>
    <a:srgbClr val="FCCF18"/>
    <a:srgbClr val="00EF80"/>
    <a:srgbClr val="FEF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4" autoAdjust="0"/>
    <p:restoredTop sz="94660"/>
  </p:normalViewPr>
  <p:slideViewPr>
    <p:cSldViewPr snapToGrid="0">
      <p:cViewPr varScale="1">
        <p:scale>
          <a:sx n="89" d="100"/>
          <a:sy n="89" d="100"/>
        </p:scale>
        <p:origin x="38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EA7A3-530E-4BAA-A61E-BD0A9B08D5BB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7FD20-A2B1-487E-A810-1A6B87D880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685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24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99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2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311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66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57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242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68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924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756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819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D98E5-FADF-43FE-BBF8-56C979F39D73}" type="datetimeFigureOut">
              <a:rPr lang="zh-CN" altLang="en-US" smtClean="0"/>
              <a:t>2022/6/13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D95D2-C1F9-4F62-BFA0-678FFF9D53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09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文本框 229"/>
          <p:cNvSpPr txBox="1"/>
          <p:nvPr/>
        </p:nvSpPr>
        <p:spPr>
          <a:xfrm>
            <a:off x="2139628" y="3189357"/>
            <a:ext cx="6248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1D1D1D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		git</a:t>
            </a:r>
            <a:r>
              <a:rPr lang="zh-CN" altLang="en-US" sz="4000" b="1" dirty="0" smtClean="0">
                <a:solidFill>
                  <a:srgbClr val="1D1D1D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和前端代码规范</a:t>
            </a:r>
            <a:endParaRPr lang="zh-CN" altLang="en-US" sz="4000" b="1" dirty="0">
              <a:solidFill>
                <a:srgbClr val="1D1D1D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49" name="直接连接符 248"/>
          <p:cNvCxnSpPr/>
          <p:nvPr/>
        </p:nvCxnSpPr>
        <p:spPr>
          <a:xfrm flipH="1">
            <a:off x="2278743" y="3132207"/>
            <a:ext cx="33963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直接连接符 249"/>
          <p:cNvCxnSpPr/>
          <p:nvPr/>
        </p:nvCxnSpPr>
        <p:spPr>
          <a:xfrm flipH="1">
            <a:off x="6415314" y="3132207"/>
            <a:ext cx="3396343" cy="0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直接连接符 251"/>
          <p:cNvCxnSpPr/>
          <p:nvPr/>
        </p:nvCxnSpPr>
        <p:spPr>
          <a:xfrm>
            <a:off x="2263706" y="4002471"/>
            <a:ext cx="7532914" cy="0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2268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-41362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94" name="Freeform 225"/>
          <p:cNvSpPr>
            <a:spLocks/>
          </p:cNvSpPr>
          <p:nvPr/>
        </p:nvSpPr>
        <p:spPr bwMode="auto">
          <a:xfrm rot="5400000">
            <a:off x="4843349" y="1242536"/>
            <a:ext cx="865757" cy="748810"/>
          </a:xfrm>
          <a:custGeom>
            <a:avLst/>
            <a:gdLst>
              <a:gd name="T0" fmla="*/ 122 w 496"/>
              <a:gd name="T1" fmla="*/ 429 h 429"/>
              <a:gd name="T2" fmla="*/ 0 w 496"/>
              <a:gd name="T3" fmla="*/ 213 h 429"/>
              <a:gd name="T4" fmla="*/ 122 w 496"/>
              <a:gd name="T5" fmla="*/ 0 h 429"/>
              <a:gd name="T6" fmla="*/ 371 w 496"/>
              <a:gd name="T7" fmla="*/ 0 h 429"/>
              <a:gd name="T8" fmla="*/ 496 w 496"/>
              <a:gd name="T9" fmla="*/ 213 h 429"/>
              <a:gd name="T10" fmla="*/ 371 w 496"/>
              <a:gd name="T11" fmla="*/ 429 h 429"/>
              <a:gd name="T12" fmla="*/ 122 w 496"/>
              <a:gd name="T13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6" h="429">
                <a:moveTo>
                  <a:pt x="122" y="429"/>
                </a:moveTo>
                <a:lnTo>
                  <a:pt x="0" y="213"/>
                </a:lnTo>
                <a:lnTo>
                  <a:pt x="122" y="0"/>
                </a:lnTo>
                <a:lnTo>
                  <a:pt x="371" y="0"/>
                </a:lnTo>
                <a:lnTo>
                  <a:pt x="496" y="213"/>
                </a:lnTo>
                <a:lnTo>
                  <a:pt x="371" y="429"/>
                </a:lnTo>
                <a:lnTo>
                  <a:pt x="122" y="4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CCF18"/>
              </a:solidFill>
            </a:endParaRPr>
          </a:p>
        </p:txBody>
      </p:sp>
      <p:sp>
        <p:nvSpPr>
          <p:cNvPr id="95" name="Freeform 225"/>
          <p:cNvSpPr>
            <a:spLocks/>
          </p:cNvSpPr>
          <p:nvPr/>
        </p:nvSpPr>
        <p:spPr bwMode="auto">
          <a:xfrm rot="5400000">
            <a:off x="4843349" y="2450733"/>
            <a:ext cx="865757" cy="748810"/>
          </a:xfrm>
          <a:custGeom>
            <a:avLst/>
            <a:gdLst>
              <a:gd name="T0" fmla="*/ 122 w 496"/>
              <a:gd name="T1" fmla="*/ 429 h 429"/>
              <a:gd name="T2" fmla="*/ 0 w 496"/>
              <a:gd name="T3" fmla="*/ 213 h 429"/>
              <a:gd name="T4" fmla="*/ 122 w 496"/>
              <a:gd name="T5" fmla="*/ 0 h 429"/>
              <a:gd name="T6" fmla="*/ 371 w 496"/>
              <a:gd name="T7" fmla="*/ 0 h 429"/>
              <a:gd name="T8" fmla="*/ 496 w 496"/>
              <a:gd name="T9" fmla="*/ 213 h 429"/>
              <a:gd name="T10" fmla="*/ 371 w 496"/>
              <a:gd name="T11" fmla="*/ 429 h 429"/>
              <a:gd name="T12" fmla="*/ 122 w 496"/>
              <a:gd name="T13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6" h="429">
                <a:moveTo>
                  <a:pt x="122" y="429"/>
                </a:moveTo>
                <a:lnTo>
                  <a:pt x="0" y="213"/>
                </a:lnTo>
                <a:lnTo>
                  <a:pt x="122" y="0"/>
                </a:lnTo>
                <a:lnTo>
                  <a:pt x="371" y="0"/>
                </a:lnTo>
                <a:lnTo>
                  <a:pt x="496" y="213"/>
                </a:lnTo>
                <a:lnTo>
                  <a:pt x="371" y="429"/>
                </a:lnTo>
                <a:lnTo>
                  <a:pt x="122" y="4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CCF1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95298" y="1232220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FCCF18"/>
                </a:solidFill>
              </a:rPr>
              <a:t>01</a:t>
            </a:r>
            <a:endParaRPr lang="zh-CN" altLang="en-US" sz="4400" dirty="0">
              <a:solidFill>
                <a:srgbClr val="FCCF18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4901822" y="2440415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FCCF18"/>
                </a:solidFill>
              </a:rPr>
              <a:t>02</a:t>
            </a:r>
            <a:endParaRPr lang="zh-CN" altLang="en-US" sz="4400" dirty="0">
              <a:solidFill>
                <a:srgbClr val="FCCF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34729" y="1324552"/>
            <a:ext cx="1497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/>
              <a:t>Git</a:t>
            </a:r>
            <a:r>
              <a:rPr lang="zh-CN" altLang="en-US" sz="3200" dirty="0" smtClean="0"/>
              <a:t>规范</a:t>
            </a:r>
            <a:endParaRPr lang="en-US" altLang="zh-CN" sz="3200" dirty="0"/>
          </a:p>
        </p:txBody>
      </p:sp>
      <p:sp>
        <p:nvSpPr>
          <p:cNvPr id="110" name="文本框 109"/>
          <p:cNvSpPr txBox="1"/>
          <p:nvPr/>
        </p:nvSpPr>
        <p:spPr>
          <a:xfrm>
            <a:off x="5934729" y="2532749"/>
            <a:ext cx="1390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/>
              <a:t>Js</a:t>
            </a:r>
            <a:r>
              <a:rPr lang="en-US" altLang="zh-CN" sz="3200" dirty="0" smtClean="0"/>
              <a:t> </a:t>
            </a:r>
            <a:r>
              <a:rPr lang="zh-CN" altLang="en-US" sz="3200" dirty="0" smtClean="0"/>
              <a:t>规范</a:t>
            </a:r>
            <a:endParaRPr lang="zh-CN" altLang="en-US" sz="3200" dirty="0"/>
          </a:p>
        </p:txBody>
      </p:sp>
      <p:cxnSp>
        <p:nvCxnSpPr>
          <p:cNvPr id="113" name="直接连接符 112"/>
          <p:cNvCxnSpPr/>
          <p:nvPr/>
        </p:nvCxnSpPr>
        <p:spPr>
          <a:xfrm>
            <a:off x="5272965" y="407051"/>
            <a:ext cx="0" cy="6153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648842" y="2879807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目录</a:t>
            </a:r>
            <a:endParaRPr lang="zh-CN" altLang="en-US" sz="60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5" name="Freeform 225"/>
          <p:cNvSpPr>
            <a:spLocks/>
          </p:cNvSpPr>
          <p:nvPr/>
        </p:nvSpPr>
        <p:spPr bwMode="auto">
          <a:xfrm rot="5400000">
            <a:off x="4846610" y="3695795"/>
            <a:ext cx="865757" cy="748810"/>
          </a:xfrm>
          <a:custGeom>
            <a:avLst/>
            <a:gdLst>
              <a:gd name="T0" fmla="*/ 122 w 496"/>
              <a:gd name="T1" fmla="*/ 429 h 429"/>
              <a:gd name="T2" fmla="*/ 0 w 496"/>
              <a:gd name="T3" fmla="*/ 213 h 429"/>
              <a:gd name="T4" fmla="*/ 122 w 496"/>
              <a:gd name="T5" fmla="*/ 0 h 429"/>
              <a:gd name="T6" fmla="*/ 371 w 496"/>
              <a:gd name="T7" fmla="*/ 0 h 429"/>
              <a:gd name="T8" fmla="*/ 496 w 496"/>
              <a:gd name="T9" fmla="*/ 213 h 429"/>
              <a:gd name="T10" fmla="*/ 371 w 496"/>
              <a:gd name="T11" fmla="*/ 429 h 429"/>
              <a:gd name="T12" fmla="*/ 122 w 496"/>
              <a:gd name="T13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6" h="429">
                <a:moveTo>
                  <a:pt x="122" y="429"/>
                </a:moveTo>
                <a:lnTo>
                  <a:pt x="0" y="213"/>
                </a:lnTo>
                <a:lnTo>
                  <a:pt x="122" y="0"/>
                </a:lnTo>
                <a:lnTo>
                  <a:pt x="371" y="0"/>
                </a:lnTo>
                <a:lnTo>
                  <a:pt x="496" y="213"/>
                </a:lnTo>
                <a:lnTo>
                  <a:pt x="371" y="429"/>
                </a:lnTo>
                <a:lnTo>
                  <a:pt x="122" y="4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CCF18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902032" y="3648144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FCCF18"/>
                </a:solidFill>
              </a:rPr>
              <a:t>03</a:t>
            </a:r>
            <a:endParaRPr lang="zh-CN" altLang="en-US" sz="4400" dirty="0">
              <a:solidFill>
                <a:srgbClr val="FCCF18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97507" y="3771163"/>
            <a:ext cx="2691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/>
              <a:t>Vue</a:t>
            </a:r>
            <a:r>
              <a:rPr lang="zh-CN" altLang="en-US" sz="3200" dirty="0" smtClean="0"/>
              <a:t>，</a:t>
            </a:r>
            <a:r>
              <a:rPr lang="en-US" altLang="zh-CN" sz="3200" dirty="0" err="1" smtClean="0"/>
              <a:t>Css</a:t>
            </a:r>
            <a:r>
              <a:rPr lang="en-US" altLang="zh-CN" sz="3200" dirty="0" smtClean="0"/>
              <a:t> </a:t>
            </a:r>
            <a:r>
              <a:rPr lang="zh-CN" altLang="en-US" sz="3200" dirty="0" smtClean="0"/>
              <a:t>规范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231455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94" name="Freeform 225"/>
          <p:cNvSpPr>
            <a:spLocks/>
          </p:cNvSpPr>
          <p:nvPr/>
        </p:nvSpPr>
        <p:spPr bwMode="auto">
          <a:xfrm rot="5400000">
            <a:off x="5258077" y="3049067"/>
            <a:ext cx="865757" cy="748810"/>
          </a:xfrm>
          <a:custGeom>
            <a:avLst/>
            <a:gdLst>
              <a:gd name="T0" fmla="*/ 122 w 496"/>
              <a:gd name="T1" fmla="*/ 429 h 429"/>
              <a:gd name="T2" fmla="*/ 0 w 496"/>
              <a:gd name="T3" fmla="*/ 213 h 429"/>
              <a:gd name="T4" fmla="*/ 122 w 496"/>
              <a:gd name="T5" fmla="*/ 0 h 429"/>
              <a:gd name="T6" fmla="*/ 371 w 496"/>
              <a:gd name="T7" fmla="*/ 0 h 429"/>
              <a:gd name="T8" fmla="*/ 496 w 496"/>
              <a:gd name="T9" fmla="*/ 213 h 429"/>
              <a:gd name="T10" fmla="*/ 371 w 496"/>
              <a:gd name="T11" fmla="*/ 429 h 429"/>
              <a:gd name="T12" fmla="*/ 122 w 496"/>
              <a:gd name="T13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6" h="429">
                <a:moveTo>
                  <a:pt x="122" y="429"/>
                </a:moveTo>
                <a:lnTo>
                  <a:pt x="0" y="213"/>
                </a:lnTo>
                <a:lnTo>
                  <a:pt x="122" y="0"/>
                </a:lnTo>
                <a:lnTo>
                  <a:pt x="371" y="0"/>
                </a:lnTo>
                <a:lnTo>
                  <a:pt x="496" y="213"/>
                </a:lnTo>
                <a:lnTo>
                  <a:pt x="371" y="429"/>
                </a:lnTo>
                <a:lnTo>
                  <a:pt x="122" y="4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CCF1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10026" y="299059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FCCF18"/>
                </a:solidFill>
              </a:rPr>
              <a:t>01</a:t>
            </a:r>
            <a:endParaRPr lang="zh-CN" altLang="en-US" sz="4400" dirty="0">
              <a:solidFill>
                <a:srgbClr val="FCCF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8003" y="3131084"/>
            <a:ext cx="1497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/>
              <a:t>Git</a:t>
            </a:r>
            <a:r>
              <a:rPr lang="zh-CN" altLang="en-US" sz="3200" dirty="0" smtClean="0"/>
              <a:t>规范</a:t>
            </a:r>
            <a:endParaRPr lang="en-US" altLang="zh-CN" sz="3200" dirty="0" smtClean="0"/>
          </a:p>
        </p:txBody>
      </p:sp>
      <p:cxnSp>
        <p:nvCxnSpPr>
          <p:cNvPr id="113" name="直接连接符 112"/>
          <p:cNvCxnSpPr/>
          <p:nvPr/>
        </p:nvCxnSpPr>
        <p:spPr>
          <a:xfrm>
            <a:off x="5687693" y="407051"/>
            <a:ext cx="0" cy="6153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0695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-3435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3200" dirty="0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chemeClr val="tx1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68509" y="1427273"/>
            <a:ext cx="22196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1</a:t>
            </a:r>
            <a:r>
              <a:rPr lang="zh-CN" altLang="en-US" sz="3200" b="1" dirty="0" smtClean="0"/>
              <a:t>，</a:t>
            </a:r>
            <a:r>
              <a:rPr lang="en-US" altLang="zh-CN" sz="3200" b="1" dirty="0" smtClean="0"/>
              <a:t>Git </a:t>
            </a:r>
            <a:r>
              <a:rPr lang="en-US" altLang="zh-CN" sz="3200" b="1" dirty="0"/>
              <a:t>Flow</a:t>
            </a:r>
          </a:p>
          <a:p>
            <a:endParaRPr lang="zh-CN" altLang="en-US" sz="3200" b="1" dirty="0"/>
          </a:p>
        </p:txBody>
      </p:sp>
      <p:sp>
        <p:nvSpPr>
          <p:cNvPr id="95" name="文本框 94"/>
          <p:cNvSpPr txBox="1"/>
          <p:nvPr/>
        </p:nvSpPr>
        <p:spPr>
          <a:xfrm>
            <a:off x="1115652" y="2682210"/>
            <a:ext cx="29185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2</a:t>
            </a:r>
            <a:r>
              <a:rPr lang="zh-CN" altLang="en-US" sz="3200" b="1" dirty="0" smtClean="0"/>
              <a:t>，</a:t>
            </a:r>
            <a:r>
              <a:rPr lang="en-US" altLang="zh-CN" sz="3200" b="1" dirty="0" err="1" smtClean="0"/>
              <a:t>GitHub</a:t>
            </a:r>
            <a:r>
              <a:rPr lang="en-US" altLang="zh-CN" sz="3200" b="1" dirty="0" smtClean="0"/>
              <a:t> </a:t>
            </a:r>
            <a:r>
              <a:rPr lang="en-US" altLang="zh-CN" sz="3200" b="1" dirty="0"/>
              <a:t>Flow</a:t>
            </a:r>
          </a:p>
          <a:p>
            <a:endParaRPr lang="en-US" altLang="zh-CN" sz="3200" b="1" dirty="0"/>
          </a:p>
          <a:p>
            <a:endParaRPr lang="zh-CN" altLang="en-US" sz="3200" b="1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1146192" y="2012049"/>
            <a:ext cx="3181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1212769" y="3284076"/>
            <a:ext cx="3181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164531" y="4014169"/>
            <a:ext cx="2742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3</a:t>
            </a:r>
            <a:r>
              <a:rPr lang="zh-CN" altLang="en-US" sz="3200" b="1" dirty="0" smtClean="0"/>
              <a:t>，</a:t>
            </a:r>
            <a:r>
              <a:rPr lang="en-US" altLang="zh-CN" sz="3200" b="1" dirty="0" err="1" smtClean="0"/>
              <a:t>Gitlab</a:t>
            </a:r>
            <a:r>
              <a:rPr lang="en-US" altLang="zh-CN" sz="3200" b="1" dirty="0" smtClean="0"/>
              <a:t> Flow</a:t>
            </a:r>
            <a:endParaRPr lang="zh-CN" altLang="en-US" sz="3200" b="1" dirty="0"/>
          </a:p>
        </p:txBody>
      </p:sp>
      <p:cxnSp>
        <p:nvCxnSpPr>
          <p:cNvPr id="25" name="直接连接符 24"/>
          <p:cNvCxnSpPr/>
          <p:nvPr/>
        </p:nvCxnSpPr>
        <p:spPr>
          <a:xfrm>
            <a:off x="1281500" y="4617096"/>
            <a:ext cx="3181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84561" y="299103"/>
            <a:ext cx="55462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常见</a:t>
            </a:r>
            <a:r>
              <a:rPr lang="en-US" altLang="zh-CN" sz="3200" b="1" dirty="0"/>
              <a:t>git</a:t>
            </a:r>
            <a:r>
              <a:rPr lang="zh-CN" altLang="en-US" sz="3200" b="1" dirty="0"/>
              <a:t>工作流</a:t>
            </a:r>
            <a:endParaRPr lang="en-US" altLang="zh-CN" sz="3200" b="1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8622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5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chemeClr val="tx1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197663" y="381831"/>
            <a:ext cx="18421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git</a:t>
            </a:r>
            <a:r>
              <a:rPr lang="zh-CN" altLang="en-US" sz="3200" dirty="0"/>
              <a:t>工作流</a:t>
            </a:r>
            <a:endParaRPr lang="en-US" altLang="zh-CN" sz="3200" dirty="0"/>
          </a:p>
        </p:txBody>
      </p:sp>
      <p:sp>
        <p:nvSpPr>
          <p:cNvPr id="12" name="文本框 11"/>
          <p:cNvSpPr txBox="1"/>
          <p:nvPr/>
        </p:nvSpPr>
        <p:spPr>
          <a:xfrm>
            <a:off x="7735951" y="1789857"/>
            <a:ext cx="3598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为你考虑到了各种场景，适合多</a:t>
            </a:r>
            <a:r>
              <a:rPr lang="zh-CN" altLang="en-US" dirty="0"/>
              <a:t>人，多版本并行开发，上线频繁的</a:t>
            </a:r>
            <a:r>
              <a:rPr lang="zh-CN" altLang="en-US" dirty="0" smtClean="0"/>
              <a:t>情景，分支过多，操作复杂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7829550" y="1789857"/>
            <a:ext cx="3181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7709957" y="122372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介绍</a:t>
            </a:r>
          </a:p>
        </p:txBody>
      </p:sp>
      <p:sp>
        <p:nvSpPr>
          <p:cNvPr id="98" name="KSO_Shape"/>
          <p:cNvSpPr>
            <a:spLocks/>
          </p:cNvSpPr>
          <p:nvPr/>
        </p:nvSpPr>
        <p:spPr bwMode="auto">
          <a:xfrm>
            <a:off x="10277856" y="1259584"/>
            <a:ext cx="684818" cy="487362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81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63" y="1224812"/>
            <a:ext cx="32821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22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chemeClr val="tx1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197663" y="381831"/>
            <a:ext cx="25827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/>
              <a:t>github</a:t>
            </a:r>
            <a:r>
              <a:rPr lang="zh-CN" altLang="en-US" sz="3200" dirty="0" smtClean="0"/>
              <a:t>工作</a:t>
            </a:r>
            <a:r>
              <a:rPr lang="zh-CN" altLang="en-US" sz="3200" dirty="0"/>
              <a:t>流</a:t>
            </a:r>
            <a:endParaRPr lang="en-US" altLang="zh-CN" sz="3200" dirty="0"/>
          </a:p>
        </p:txBody>
      </p:sp>
      <p:sp>
        <p:nvSpPr>
          <p:cNvPr id="12" name="文本框 11"/>
          <p:cNvSpPr txBox="1"/>
          <p:nvPr/>
        </p:nvSpPr>
        <p:spPr>
          <a:xfrm>
            <a:off x="7735951" y="1789857"/>
            <a:ext cx="359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GitHub</a:t>
            </a:r>
            <a:r>
              <a:rPr lang="en-US" altLang="zh-CN" dirty="0"/>
              <a:t> </a:t>
            </a:r>
            <a:r>
              <a:rPr lang="zh-CN" altLang="en-US" dirty="0"/>
              <a:t>工作流虽然用着很简单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GitHub</a:t>
            </a:r>
            <a:r>
              <a:rPr lang="en-US" altLang="zh-CN" dirty="0" smtClean="0"/>
              <a:t> </a:t>
            </a:r>
            <a:r>
              <a:rPr lang="en-US" altLang="zh-CN" dirty="0"/>
              <a:t>Flow</a:t>
            </a:r>
            <a:r>
              <a:rPr lang="zh-CN" altLang="en-US" dirty="0"/>
              <a:t>这种方式，要保证高质量，对于贡献者的素质要求很高</a:t>
            </a:r>
            <a:r>
              <a:rPr lang="zh-CN" altLang="en-US" dirty="0" smtClean="0"/>
              <a:t>，换句话说，如果代码贡献者素质不那么高，质量</a:t>
            </a:r>
            <a:r>
              <a:rPr lang="zh-CN" altLang="en-US" dirty="0"/>
              <a:t>就无法得到</a:t>
            </a:r>
            <a:r>
              <a:rPr lang="zh-CN" altLang="en-US" dirty="0" smtClean="0"/>
              <a:t>保证，</a:t>
            </a:r>
            <a:r>
              <a:rPr lang="en-US" altLang="zh-CN" dirty="0" err="1" smtClean="0"/>
              <a:t>github</a:t>
            </a:r>
            <a:r>
              <a:rPr lang="zh-CN" altLang="en-US" dirty="0" smtClean="0"/>
              <a:t>工作流中会</a:t>
            </a:r>
            <a:r>
              <a:rPr lang="zh-CN" altLang="en-US" smtClean="0"/>
              <a:t>存在一个人员互相进行代码评审的流程</a:t>
            </a:r>
            <a:r>
              <a:rPr lang="zh-CN" altLang="en-US" dirty="0" smtClean="0"/>
              <a:t>，只有审核通过才会合并到主分支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7829550" y="1789857"/>
            <a:ext cx="3181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7709957" y="122372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介绍</a:t>
            </a:r>
          </a:p>
        </p:txBody>
      </p:sp>
      <p:sp>
        <p:nvSpPr>
          <p:cNvPr id="98" name="KSO_Shape"/>
          <p:cNvSpPr>
            <a:spLocks/>
          </p:cNvSpPr>
          <p:nvPr/>
        </p:nvSpPr>
        <p:spPr bwMode="auto">
          <a:xfrm>
            <a:off x="10277856" y="1259584"/>
            <a:ext cx="684818" cy="487362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4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553" y="1368514"/>
            <a:ext cx="354070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62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48" y="791421"/>
            <a:ext cx="10007125" cy="5448430"/>
          </a:xfrm>
          <a:prstGeom prst="rect">
            <a:avLst/>
          </a:prstGeom>
        </p:spPr>
      </p:pic>
      <p:cxnSp>
        <p:nvCxnSpPr>
          <p:cNvPr id="26" name="直接连接符 25"/>
          <p:cNvCxnSpPr/>
          <p:nvPr/>
        </p:nvCxnSpPr>
        <p:spPr>
          <a:xfrm>
            <a:off x="259164" y="268155"/>
            <a:ext cx="0" cy="6153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59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-1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39" y="659756"/>
            <a:ext cx="9990034" cy="5733930"/>
          </a:xfrm>
          <a:prstGeom prst="rect">
            <a:avLst/>
          </a:prstGeom>
        </p:spPr>
      </p:pic>
      <p:cxnSp>
        <p:nvCxnSpPr>
          <p:cNvPr id="26" name="直接连接符 25"/>
          <p:cNvCxnSpPr/>
          <p:nvPr/>
        </p:nvCxnSpPr>
        <p:spPr>
          <a:xfrm>
            <a:off x="259164" y="268155"/>
            <a:ext cx="0" cy="6153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8770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chemeClr val="tx1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197663" y="381831"/>
            <a:ext cx="2416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/>
              <a:t>Gitlab</a:t>
            </a:r>
            <a:r>
              <a:rPr lang="zh-CN" altLang="en-US" sz="3200" dirty="0"/>
              <a:t>工作流</a:t>
            </a:r>
            <a:endParaRPr lang="en-US" altLang="zh-CN" sz="3200" dirty="0"/>
          </a:p>
        </p:txBody>
      </p:sp>
      <p:pic>
        <p:nvPicPr>
          <p:cNvPr id="24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63" y="1484157"/>
            <a:ext cx="3942960" cy="4351338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>
          <a:xfrm>
            <a:off x="8222656" y="2020591"/>
            <a:ext cx="3181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129057" y="2046230"/>
            <a:ext cx="3598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建立</a:t>
            </a:r>
            <a:r>
              <a:rPr lang="zh-CN" altLang="en-US" dirty="0" smtClean="0"/>
              <a:t>不同的环境分支，</a:t>
            </a:r>
            <a:r>
              <a:rPr lang="en-US" altLang="zh-CN" dirty="0" smtClean="0"/>
              <a:t>master</a:t>
            </a:r>
            <a:r>
              <a:rPr lang="zh-CN" altLang="en-US" dirty="0" smtClean="0"/>
              <a:t>分支相当于开发分支，</a:t>
            </a:r>
            <a:r>
              <a:rPr lang="en-US" altLang="zh-CN" dirty="0"/>
              <a:t>"</a:t>
            </a:r>
            <a:r>
              <a:rPr lang="zh-CN" altLang="en-US" dirty="0"/>
              <a:t>预发环境</a:t>
            </a:r>
            <a:r>
              <a:rPr lang="en-US" altLang="zh-CN" dirty="0"/>
              <a:t>"</a:t>
            </a:r>
            <a:r>
              <a:rPr lang="zh-CN" altLang="en-US" dirty="0"/>
              <a:t>的分支是</a:t>
            </a:r>
            <a:r>
              <a:rPr lang="en-US" altLang="zh-CN" dirty="0"/>
              <a:t>pre-production</a:t>
            </a:r>
            <a:r>
              <a:rPr lang="zh-CN" altLang="en-US" dirty="0"/>
              <a:t>，</a:t>
            </a:r>
            <a:r>
              <a:rPr lang="en-US" altLang="zh-CN" dirty="0"/>
              <a:t>"</a:t>
            </a:r>
            <a:r>
              <a:rPr lang="zh-CN" altLang="en-US" dirty="0"/>
              <a:t>生产环境</a:t>
            </a:r>
            <a:r>
              <a:rPr lang="en-US" altLang="zh-CN" dirty="0"/>
              <a:t>"</a:t>
            </a:r>
            <a:r>
              <a:rPr lang="zh-CN" altLang="en-US" dirty="0"/>
              <a:t>的分支是</a:t>
            </a:r>
            <a:r>
              <a:rPr lang="en-US" altLang="zh-CN" dirty="0"/>
              <a:t>production</a:t>
            </a:r>
            <a:r>
              <a:rPr lang="zh-CN" altLang="en-US" dirty="0"/>
              <a:t>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103063" y="1480099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介绍</a:t>
            </a:r>
          </a:p>
        </p:txBody>
      </p:sp>
    </p:spTree>
    <p:extLst>
      <p:ext uri="{BB962C8B-B14F-4D97-AF65-F5344CB8AC3E}">
        <p14:creationId xmlns:p14="http://schemas.microsoft.com/office/powerpoint/2010/main" val="3732792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50000"/>
              </a:lnSpc>
            </a:pPr>
            <a:r>
              <a:rPr lang="en-US" altLang="zh-CN" dirty="0" smtClean="0">
                <a:solidFill>
                  <a:schemeClr val="tx1"/>
                </a:solidFill>
              </a:rPr>
              <a:t>1</a:t>
            </a:r>
            <a:r>
              <a:rPr lang="zh-CN" altLang="en-US" dirty="0" smtClean="0">
                <a:solidFill>
                  <a:schemeClr val="tx1"/>
                </a:solidFill>
              </a:rPr>
              <a:t>，保留</a:t>
            </a:r>
            <a:r>
              <a:rPr lang="en-US" altLang="zh-CN" dirty="0" smtClean="0">
                <a:solidFill>
                  <a:schemeClr val="tx1"/>
                </a:solidFill>
              </a:rPr>
              <a:t>master </a:t>
            </a:r>
            <a:r>
              <a:rPr lang="en-US" altLang="zh-CN" dirty="0" err="1" smtClean="0">
                <a:solidFill>
                  <a:schemeClr val="tx1"/>
                </a:solidFill>
              </a:rPr>
              <a:t>dev</a:t>
            </a:r>
            <a:r>
              <a:rPr lang="en-US" altLang="zh-CN" dirty="0" smtClean="0">
                <a:solidFill>
                  <a:schemeClr val="tx1"/>
                </a:solidFill>
              </a:rPr>
              <a:t>(develop)</a:t>
            </a:r>
            <a:r>
              <a:rPr lang="zh-CN" altLang="en-US" dirty="0" smtClean="0">
                <a:solidFill>
                  <a:schemeClr val="tx1"/>
                </a:solidFill>
              </a:rPr>
              <a:t>分支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altLang="zh-CN" dirty="0" smtClean="0">
                <a:solidFill>
                  <a:schemeClr val="tx1"/>
                </a:solidFill>
              </a:rPr>
              <a:t>2</a:t>
            </a:r>
            <a:r>
              <a:rPr lang="zh-CN" altLang="en-US" dirty="0" smtClean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dirty="0" err="1">
                <a:solidFill>
                  <a:schemeClr val="tx1"/>
                </a:solidFill>
              </a:rPr>
              <a:t>dev</a:t>
            </a:r>
            <a:r>
              <a:rPr lang="en-US" altLang="zh-CN" dirty="0">
                <a:solidFill>
                  <a:schemeClr val="tx1"/>
                </a:solidFill>
              </a:rPr>
              <a:t>(develop), </a:t>
            </a:r>
            <a:r>
              <a:rPr lang="zh-CN" altLang="en-US" dirty="0">
                <a:solidFill>
                  <a:schemeClr val="tx1"/>
                </a:solidFill>
              </a:rPr>
              <a:t>基于</a:t>
            </a:r>
            <a:r>
              <a:rPr lang="en-US" altLang="zh-CN" dirty="0">
                <a:solidFill>
                  <a:schemeClr val="tx1"/>
                </a:solidFill>
              </a:rPr>
              <a:t>master</a:t>
            </a:r>
            <a:r>
              <a:rPr lang="zh-CN" altLang="en-US" dirty="0">
                <a:solidFill>
                  <a:schemeClr val="tx1"/>
                </a:solidFill>
              </a:rPr>
              <a:t>分支拉取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altLang="zh-CN" dirty="0" smtClean="0">
                <a:solidFill>
                  <a:schemeClr val="tx1"/>
                </a:solidFill>
              </a:rPr>
              <a:t>3</a:t>
            </a:r>
            <a:r>
              <a:rPr lang="zh-CN" altLang="en-US" dirty="0" smtClean="0">
                <a:solidFill>
                  <a:schemeClr val="tx1"/>
                </a:solidFill>
              </a:rPr>
              <a:t>，基于</a:t>
            </a:r>
            <a:r>
              <a:rPr lang="en-US" altLang="zh-CN" dirty="0" err="1" smtClean="0">
                <a:solidFill>
                  <a:schemeClr val="tx1"/>
                </a:solidFill>
              </a:rPr>
              <a:t>dev</a:t>
            </a:r>
            <a:r>
              <a:rPr lang="zh-CN" altLang="en-US" dirty="0" smtClean="0">
                <a:solidFill>
                  <a:schemeClr val="tx1"/>
                </a:solidFill>
              </a:rPr>
              <a:t>拉取</a:t>
            </a:r>
            <a:r>
              <a:rPr lang="zh-CN" altLang="en-US" dirty="0">
                <a:solidFill>
                  <a:schemeClr val="tx1"/>
                </a:solidFill>
              </a:rPr>
              <a:t>各自</a:t>
            </a:r>
            <a:r>
              <a:rPr lang="zh-CN" altLang="en-US" dirty="0" smtClean="0">
                <a:solidFill>
                  <a:schemeClr val="tx1"/>
                </a:solidFill>
              </a:rPr>
              <a:t>开发分支，命名规则为自己的名称</a:t>
            </a:r>
            <a:r>
              <a:rPr lang="en-US" altLang="zh-CN" dirty="0" err="1" smtClean="0">
                <a:solidFill>
                  <a:schemeClr val="tx1"/>
                </a:solidFill>
              </a:rPr>
              <a:t>zhangsan</a:t>
            </a:r>
            <a:r>
              <a:rPr lang="zh-CN" altLang="en-US" dirty="0" smtClean="0">
                <a:solidFill>
                  <a:schemeClr val="tx1"/>
                </a:solidFill>
              </a:rPr>
              <a:t>（</a:t>
            </a:r>
            <a:r>
              <a:rPr lang="en-US" altLang="zh-CN" dirty="0" err="1">
                <a:solidFill>
                  <a:schemeClr val="tx1"/>
                </a:solidFill>
              </a:rPr>
              <a:t>zs</a:t>
            </a:r>
            <a:r>
              <a:rPr lang="zh-CN" altLang="en-US" dirty="0" smtClean="0">
                <a:solidFill>
                  <a:schemeClr val="tx1"/>
                </a:solidFill>
              </a:rPr>
              <a:t>）</a:t>
            </a:r>
            <a:r>
              <a:rPr lang="en-US" altLang="zh-CN" dirty="0" smtClean="0">
                <a:solidFill>
                  <a:schemeClr val="tx1"/>
                </a:solidFill>
              </a:rPr>
              <a:t>,</a:t>
            </a:r>
            <a:r>
              <a:rPr lang="zh-CN" altLang="en-US" dirty="0" smtClean="0">
                <a:solidFill>
                  <a:schemeClr val="tx1"/>
                </a:solidFill>
              </a:rPr>
              <a:t>各自的开发分支需要每天拉取 </a:t>
            </a:r>
            <a:r>
              <a:rPr lang="en-US" altLang="zh-CN" dirty="0" err="1" smtClean="0">
                <a:solidFill>
                  <a:schemeClr val="tx1"/>
                </a:solidFill>
              </a:rPr>
              <a:t>dev</a:t>
            </a:r>
            <a:r>
              <a:rPr lang="zh-CN" altLang="en-US" dirty="0" smtClean="0">
                <a:solidFill>
                  <a:schemeClr val="tx1"/>
                </a:solidFill>
              </a:rPr>
              <a:t>分支由于保证代码同步</a:t>
            </a:r>
            <a:endParaRPr lang="en-US" altLang="zh-CN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altLang="zh-CN" dirty="0" smtClean="0">
                <a:solidFill>
                  <a:schemeClr val="tx1"/>
                </a:solidFill>
              </a:rPr>
              <a:t>4</a:t>
            </a:r>
            <a:r>
              <a:rPr lang="zh-CN" altLang="en-US" dirty="0" smtClean="0">
                <a:solidFill>
                  <a:schemeClr val="tx1"/>
                </a:solidFill>
              </a:rPr>
              <a:t>，</a:t>
            </a:r>
            <a:r>
              <a:rPr lang="en-US" altLang="zh-CN" dirty="0" smtClean="0">
                <a:solidFill>
                  <a:schemeClr val="tx1"/>
                </a:solidFill>
              </a:rPr>
              <a:t>Feature</a:t>
            </a:r>
            <a:r>
              <a:rPr lang="zh-CN" altLang="en-US" dirty="0">
                <a:solidFill>
                  <a:schemeClr val="tx1"/>
                </a:solidFill>
              </a:rPr>
              <a:t>分支， 如果一个新需求需要</a:t>
            </a:r>
            <a:r>
              <a:rPr lang="en-US" altLang="zh-CN" dirty="0">
                <a:solidFill>
                  <a:schemeClr val="tx1"/>
                </a:solidFill>
              </a:rPr>
              <a:t>2-3</a:t>
            </a:r>
            <a:r>
              <a:rPr lang="zh-CN" altLang="en-US" dirty="0">
                <a:solidFill>
                  <a:schemeClr val="tx1"/>
                </a:solidFill>
              </a:rPr>
              <a:t>天的话 拉取一</a:t>
            </a:r>
            <a:r>
              <a:rPr lang="zh-CN" altLang="en-US" dirty="0" smtClean="0">
                <a:solidFill>
                  <a:schemeClr val="tx1"/>
                </a:solidFill>
              </a:rPr>
              <a:t>个</a:t>
            </a:r>
            <a:r>
              <a:rPr lang="en-US" altLang="zh-CN" dirty="0" smtClean="0">
                <a:solidFill>
                  <a:schemeClr val="tx1"/>
                </a:solidFill>
              </a:rPr>
              <a:t>feature</a:t>
            </a:r>
            <a:r>
              <a:rPr lang="zh-CN" altLang="en-US" dirty="0" smtClean="0">
                <a:solidFill>
                  <a:schemeClr val="tx1"/>
                </a:solidFill>
              </a:rPr>
              <a:t>分支。</a:t>
            </a:r>
            <a:r>
              <a:rPr lang="zh-CN" altLang="en-US" dirty="0">
                <a:solidFill>
                  <a:schemeClr val="tx1"/>
                </a:solidFill>
              </a:rPr>
              <a:t>命名</a:t>
            </a:r>
            <a:r>
              <a:rPr lang="zh-CN" altLang="en-US" dirty="0" smtClean="0">
                <a:solidFill>
                  <a:schemeClr val="tx1"/>
                </a:solidFill>
              </a:rPr>
              <a:t>规则为</a:t>
            </a:r>
            <a:r>
              <a:rPr lang="en-US" altLang="zh-CN" dirty="0" smtClean="0">
                <a:solidFill>
                  <a:schemeClr val="tx1"/>
                </a:solidFill>
              </a:rPr>
              <a:t>feature-xxx</a:t>
            </a:r>
            <a:r>
              <a:rPr lang="zh-CN" altLang="en-US" dirty="0" smtClean="0">
                <a:solidFill>
                  <a:schemeClr val="tx1"/>
                </a:solidFill>
              </a:rPr>
              <a:t>，开发完成后合并至</a:t>
            </a:r>
            <a:r>
              <a:rPr lang="en-US" altLang="zh-CN" dirty="0" err="1" smtClean="0">
                <a:solidFill>
                  <a:schemeClr val="tx1"/>
                </a:solidFill>
              </a:rPr>
              <a:t>dev</a:t>
            </a:r>
            <a:r>
              <a:rPr lang="zh-CN" altLang="en-US" dirty="0" smtClean="0">
                <a:solidFill>
                  <a:schemeClr val="tx1"/>
                </a:solidFill>
              </a:rPr>
              <a:t>分支，并删除开发分支</a:t>
            </a:r>
            <a:endParaRPr lang="en-US" altLang="zh-CN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altLang="zh-CN" dirty="0" smtClean="0">
                <a:solidFill>
                  <a:schemeClr val="tx1"/>
                </a:solidFill>
              </a:rPr>
              <a:t>5</a:t>
            </a:r>
            <a:r>
              <a:rPr lang="zh-CN" altLang="en-US" dirty="0" smtClean="0">
                <a:solidFill>
                  <a:schemeClr val="tx1"/>
                </a:solidFill>
              </a:rPr>
              <a:t>，当</a:t>
            </a:r>
            <a:r>
              <a:rPr lang="en-US" altLang="zh-CN" dirty="0" err="1" smtClean="0">
                <a:solidFill>
                  <a:schemeClr val="tx1"/>
                </a:solidFill>
              </a:rPr>
              <a:t>dev</a:t>
            </a:r>
            <a:r>
              <a:rPr lang="zh-CN" altLang="en-US" dirty="0" smtClean="0">
                <a:solidFill>
                  <a:schemeClr val="tx1"/>
                </a:solidFill>
              </a:rPr>
              <a:t>发布生产之后合并</a:t>
            </a:r>
            <a:r>
              <a:rPr lang="en-US" altLang="zh-CN" dirty="0" smtClean="0">
                <a:solidFill>
                  <a:schemeClr val="tx1"/>
                </a:solidFill>
              </a:rPr>
              <a:t>master</a:t>
            </a:r>
            <a:r>
              <a:rPr lang="zh-CN" altLang="en-US" dirty="0" smtClean="0">
                <a:solidFill>
                  <a:schemeClr val="tx1"/>
                </a:solidFill>
              </a:rPr>
              <a:t>分支，并增加</a:t>
            </a:r>
            <a:r>
              <a:rPr lang="en-US" altLang="zh-CN" dirty="0" smtClean="0">
                <a:solidFill>
                  <a:schemeClr val="tx1"/>
                </a:solidFill>
              </a:rPr>
              <a:t>tag </a:t>
            </a:r>
          </a:p>
          <a:p>
            <a:pPr lvl="1">
              <a:lnSpc>
                <a:spcPct val="150000"/>
              </a:lnSpc>
            </a:pPr>
            <a:r>
              <a:rPr lang="en-US" altLang="zh-CN" dirty="0" smtClean="0">
                <a:solidFill>
                  <a:schemeClr val="tx1"/>
                </a:solidFill>
              </a:rPr>
              <a:t>6</a:t>
            </a:r>
            <a:r>
              <a:rPr lang="zh-CN" altLang="en-US" dirty="0" smtClean="0">
                <a:solidFill>
                  <a:schemeClr val="tx1"/>
                </a:solidFill>
              </a:rPr>
              <a:t>，</a:t>
            </a:r>
            <a:r>
              <a:rPr lang="en-US" altLang="zh-CN" dirty="0" smtClean="0">
                <a:solidFill>
                  <a:schemeClr val="tx1"/>
                </a:solidFill>
              </a:rPr>
              <a:t>Fix</a:t>
            </a:r>
            <a:r>
              <a:rPr lang="zh-CN" altLang="en-US" dirty="0" smtClean="0">
                <a:solidFill>
                  <a:schemeClr val="tx1"/>
                </a:solidFill>
              </a:rPr>
              <a:t>分支 ： 当出现生产</a:t>
            </a:r>
            <a:r>
              <a:rPr lang="en-US" altLang="zh-CN" dirty="0" smtClean="0">
                <a:solidFill>
                  <a:schemeClr val="tx1"/>
                </a:solidFill>
              </a:rPr>
              <a:t>bug</a:t>
            </a:r>
            <a:r>
              <a:rPr lang="zh-CN" altLang="en-US" dirty="0" smtClean="0">
                <a:solidFill>
                  <a:schemeClr val="tx1"/>
                </a:solidFill>
              </a:rPr>
              <a:t>时，基于</a:t>
            </a:r>
            <a:r>
              <a:rPr lang="en-US" altLang="zh-CN" dirty="0" smtClean="0">
                <a:solidFill>
                  <a:schemeClr val="tx1"/>
                </a:solidFill>
              </a:rPr>
              <a:t>master</a:t>
            </a:r>
            <a:r>
              <a:rPr lang="zh-CN" altLang="en-US" dirty="0" smtClean="0">
                <a:solidFill>
                  <a:schemeClr val="tx1"/>
                </a:solidFill>
              </a:rPr>
              <a:t>分支拉取（需要和产品确认是否需要马上上线，如果不需要可以不拉取和后续版本一块上线），</a:t>
            </a:r>
            <a:r>
              <a:rPr lang="en-US" altLang="zh-CN" dirty="0" smtClean="0">
                <a:solidFill>
                  <a:schemeClr val="tx1"/>
                </a:solidFill>
              </a:rPr>
              <a:t>fix</a:t>
            </a:r>
            <a:r>
              <a:rPr lang="zh-CN" altLang="en-US" dirty="0" smtClean="0">
                <a:solidFill>
                  <a:schemeClr val="tx1"/>
                </a:solidFill>
              </a:rPr>
              <a:t>分支合并</a:t>
            </a:r>
            <a:r>
              <a:rPr lang="en-US" altLang="zh-CN" dirty="0" smtClean="0">
                <a:solidFill>
                  <a:schemeClr val="tx1"/>
                </a:solidFill>
              </a:rPr>
              <a:t>master</a:t>
            </a:r>
            <a:r>
              <a:rPr lang="zh-CN" altLang="en-US" dirty="0" smtClean="0">
                <a:solidFill>
                  <a:schemeClr val="tx1"/>
                </a:solidFill>
              </a:rPr>
              <a:t>之后 </a:t>
            </a:r>
            <a:r>
              <a:rPr lang="en-US" altLang="zh-CN" dirty="0" err="1" smtClean="0">
                <a:solidFill>
                  <a:schemeClr val="tx1"/>
                </a:solidFill>
              </a:rPr>
              <a:t>dev</a:t>
            </a:r>
            <a:r>
              <a:rPr lang="zh-CN" altLang="en-US" dirty="0" smtClean="0">
                <a:solidFill>
                  <a:schemeClr val="tx1"/>
                </a:solidFill>
              </a:rPr>
              <a:t>分支需要同步</a:t>
            </a:r>
            <a:r>
              <a:rPr lang="en-US" altLang="zh-CN" dirty="0" smtClean="0">
                <a:solidFill>
                  <a:schemeClr val="tx1"/>
                </a:solidFill>
              </a:rPr>
              <a:t>master </a:t>
            </a:r>
            <a:r>
              <a:rPr lang="zh-CN" altLang="en-US" dirty="0" smtClean="0">
                <a:solidFill>
                  <a:schemeClr val="tx1"/>
                </a:solidFill>
              </a:rPr>
              <a:t>保持代码是最新的</a:t>
            </a:r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chemeClr val="tx1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259164" y="268155"/>
            <a:ext cx="0" cy="6153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839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50000"/>
              </a:lnSpc>
            </a:pPr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chemeClr val="tx1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259164" y="268155"/>
            <a:ext cx="0" cy="6153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974221" y="12135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62415" y="1993307"/>
            <a:ext cx="440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7802" y="1010903"/>
            <a:ext cx="65" cy="405199"/>
          </a:xfrm>
          <a:prstGeom prst="rect">
            <a:avLst/>
          </a:prstGeom>
          <a:solidFill>
            <a:srgbClr val="2D2D2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 flipH="1">
            <a:off x="405893" y="576594"/>
            <a:ext cx="46319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提交本地但未提交远程</a:t>
            </a:r>
            <a:endParaRPr lang="en-US" altLang="zh-CN" dirty="0" smtClean="0"/>
          </a:p>
          <a:p>
            <a:pPr marL="0" lvl="1"/>
            <a:r>
              <a:rPr lang="en-US" altLang="zh-CN" dirty="0" err="1"/>
              <a:t>git</a:t>
            </a:r>
            <a:r>
              <a:rPr lang="en-US" altLang="zh-CN" dirty="0"/>
              <a:t> reset --soft HEAD^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已经提交远程，</a:t>
            </a:r>
            <a:r>
              <a:rPr lang="en-US" altLang="zh-CN" dirty="0" err="1" smtClean="0"/>
              <a:t>git</a:t>
            </a:r>
            <a:r>
              <a:rPr lang="zh-CN" altLang="en-US" dirty="0" smtClean="0"/>
              <a:t>上面不会显示提交记录</a:t>
            </a:r>
            <a:endParaRPr lang="en-US" altLang="zh-CN" dirty="0"/>
          </a:p>
          <a:p>
            <a:r>
              <a:rPr lang="en-US" altLang="zh-CN" dirty="0" err="1" smtClean="0"/>
              <a:t>git</a:t>
            </a:r>
            <a:r>
              <a:rPr lang="en-US" altLang="zh-CN" dirty="0" smtClean="0"/>
              <a:t> reset --hard</a:t>
            </a:r>
            <a:r>
              <a:rPr lang="zh-CN" altLang="en-US" dirty="0" smtClean="0"/>
              <a:t> </a:t>
            </a:r>
            <a:r>
              <a:rPr lang="en-US" altLang="zh-CN" dirty="0" smtClean="0"/>
              <a:t>HEAD^</a:t>
            </a:r>
          </a:p>
          <a:p>
            <a:r>
              <a:rPr lang="en-US" altLang="zh-CN" dirty="0" err="1" smtClean="0"/>
              <a:t>git</a:t>
            </a:r>
            <a:r>
              <a:rPr lang="en-US" altLang="zh-CN" dirty="0" smtClean="0"/>
              <a:t> push origin </a:t>
            </a:r>
            <a:r>
              <a:rPr lang="en-US" altLang="zh-CN" dirty="0" err="1" smtClean="0"/>
              <a:t>test1</a:t>
            </a:r>
            <a:r>
              <a:rPr lang="en-US" altLang="zh-CN" dirty="0" smtClean="0"/>
              <a:t> -f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3945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94" name="Freeform 225"/>
          <p:cNvSpPr>
            <a:spLocks/>
          </p:cNvSpPr>
          <p:nvPr/>
        </p:nvSpPr>
        <p:spPr bwMode="auto">
          <a:xfrm rot="5400000">
            <a:off x="5258077" y="3049067"/>
            <a:ext cx="865757" cy="748810"/>
          </a:xfrm>
          <a:custGeom>
            <a:avLst/>
            <a:gdLst>
              <a:gd name="T0" fmla="*/ 122 w 496"/>
              <a:gd name="T1" fmla="*/ 429 h 429"/>
              <a:gd name="T2" fmla="*/ 0 w 496"/>
              <a:gd name="T3" fmla="*/ 213 h 429"/>
              <a:gd name="T4" fmla="*/ 122 w 496"/>
              <a:gd name="T5" fmla="*/ 0 h 429"/>
              <a:gd name="T6" fmla="*/ 371 w 496"/>
              <a:gd name="T7" fmla="*/ 0 h 429"/>
              <a:gd name="T8" fmla="*/ 496 w 496"/>
              <a:gd name="T9" fmla="*/ 213 h 429"/>
              <a:gd name="T10" fmla="*/ 371 w 496"/>
              <a:gd name="T11" fmla="*/ 429 h 429"/>
              <a:gd name="T12" fmla="*/ 122 w 496"/>
              <a:gd name="T13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6" h="429">
                <a:moveTo>
                  <a:pt x="122" y="429"/>
                </a:moveTo>
                <a:lnTo>
                  <a:pt x="0" y="213"/>
                </a:lnTo>
                <a:lnTo>
                  <a:pt x="122" y="0"/>
                </a:lnTo>
                <a:lnTo>
                  <a:pt x="371" y="0"/>
                </a:lnTo>
                <a:lnTo>
                  <a:pt x="496" y="213"/>
                </a:lnTo>
                <a:lnTo>
                  <a:pt x="371" y="429"/>
                </a:lnTo>
                <a:lnTo>
                  <a:pt x="122" y="4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CCF1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10026" y="299059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FCCF18"/>
                </a:solidFill>
              </a:rPr>
              <a:t>02</a:t>
            </a:r>
            <a:endParaRPr lang="zh-CN" altLang="en-US" sz="4400" dirty="0">
              <a:solidFill>
                <a:srgbClr val="FCCF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8003" y="3131084"/>
            <a:ext cx="13260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/>
              <a:t>JS</a:t>
            </a:r>
            <a:r>
              <a:rPr lang="zh-CN" altLang="en-US" sz="3200" dirty="0" smtClean="0"/>
              <a:t>规范</a:t>
            </a:r>
            <a:endParaRPr lang="en-US" altLang="zh-CN" sz="3200" dirty="0" smtClean="0"/>
          </a:p>
        </p:txBody>
      </p:sp>
      <p:cxnSp>
        <p:nvCxnSpPr>
          <p:cNvPr id="113" name="直接连接符 112"/>
          <p:cNvCxnSpPr/>
          <p:nvPr/>
        </p:nvCxnSpPr>
        <p:spPr>
          <a:xfrm>
            <a:off x="5687693" y="407051"/>
            <a:ext cx="0" cy="6153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2786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43483" y="1294329"/>
            <a:ext cx="6853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，解决代码格式规范 （</a:t>
            </a:r>
            <a:r>
              <a:rPr lang="en-US" altLang="zh-CN" dirty="0"/>
              <a:t>Prettier </a:t>
            </a:r>
            <a:r>
              <a:rPr lang="en-US" altLang="zh-CN" dirty="0" smtClean="0"/>
              <a:t>+ husky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43483" y="1751472"/>
            <a:ext cx="3478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r>
              <a:rPr lang="zh-CN" altLang="en-US" dirty="0" smtClean="0"/>
              <a:t>，解决代码质量规范（</a:t>
            </a:r>
            <a:r>
              <a:rPr lang="en-US" altLang="zh-CN" dirty="0" err="1" smtClean="0"/>
              <a:t>eslint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518329" y="401777"/>
            <a:ext cx="28167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/>
              <a:t>2</a:t>
            </a:r>
            <a:r>
              <a:rPr lang="zh-CN" altLang="en-US" sz="3200" b="1" dirty="0" smtClean="0"/>
              <a:t>，</a:t>
            </a:r>
            <a:r>
              <a:rPr lang="en-US" altLang="zh-CN" sz="3200" b="1" dirty="0" err="1" smtClean="0"/>
              <a:t>js</a:t>
            </a:r>
            <a:r>
              <a:rPr lang="zh-CN" altLang="en-US" sz="3200" b="1" dirty="0" smtClean="0"/>
              <a:t>代码规范</a:t>
            </a:r>
            <a:endParaRPr lang="en-US" altLang="zh-CN" sz="3200" b="1" dirty="0"/>
          </a:p>
          <a:p>
            <a:endParaRPr lang="zh-CN" altLang="en-US" sz="3200" b="1" dirty="0"/>
          </a:p>
        </p:txBody>
      </p:sp>
      <p:cxnSp>
        <p:nvCxnSpPr>
          <p:cNvPr id="28" name="直接连接符 27"/>
          <p:cNvCxnSpPr/>
          <p:nvPr/>
        </p:nvCxnSpPr>
        <p:spPr>
          <a:xfrm>
            <a:off x="596012" y="986553"/>
            <a:ext cx="3181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996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77" y="518623"/>
            <a:ext cx="988695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83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7" name="标题 1"/>
          <p:cNvSpPr txBox="1">
            <a:spLocks/>
          </p:cNvSpPr>
          <p:nvPr/>
        </p:nvSpPr>
        <p:spPr>
          <a:xfrm>
            <a:off x="447105" y="431005"/>
            <a:ext cx="8459076" cy="5283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dirty="0"/>
              <a:t>1</a:t>
            </a:r>
            <a:r>
              <a:rPr lang="zh-CN" altLang="en-US" sz="2400" dirty="0"/>
              <a:t>，解决代码格式规范 （</a:t>
            </a:r>
            <a:r>
              <a:rPr lang="en-US" altLang="zh-CN" sz="2400" dirty="0"/>
              <a:t>Prettier + husky</a:t>
            </a:r>
            <a:r>
              <a:rPr lang="zh-CN" altLang="en-US" sz="2400" dirty="0"/>
              <a:t>）</a:t>
            </a:r>
          </a:p>
        </p:txBody>
      </p:sp>
      <p:sp>
        <p:nvSpPr>
          <p:cNvPr id="28" name="内容占位符 2"/>
          <p:cNvSpPr txBox="1">
            <a:spLocks/>
          </p:cNvSpPr>
          <p:nvPr/>
        </p:nvSpPr>
        <p:spPr>
          <a:xfrm>
            <a:off x="447074" y="13997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 smtClean="0"/>
              <a:t>当配置完成</a:t>
            </a:r>
            <a:r>
              <a:rPr lang="en-US" altLang="zh-CN" sz="1800" dirty="0" smtClean="0"/>
              <a:t>husky</a:t>
            </a:r>
            <a:r>
              <a:rPr lang="zh-CN" altLang="en-US" sz="1800" dirty="0" smtClean="0"/>
              <a:t>之后会在项目中生成</a:t>
            </a:r>
            <a:r>
              <a:rPr lang="en-US" altLang="zh-CN" sz="1800" dirty="0" smtClean="0"/>
              <a:t>.husky,</a:t>
            </a:r>
            <a:r>
              <a:rPr lang="zh-CN" altLang="en-US" sz="1800" dirty="0" smtClean="0"/>
              <a:t>里面存在一个提交前的钩子函数，每次提交的时候都会执行这个函数</a:t>
            </a:r>
            <a:r>
              <a:rPr lang="zh-CN" altLang="en-US" sz="1800" dirty="0"/>
              <a:t>会自动化</a:t>
            </a:r>
            <a:r>
              <a:rPr lang="zh-CN" altLang="en-US" sz="1800" dirty="0" smtClean="0"/>
              <a:t>格式化代码，从而达到代码格式一致性。</a:t>
            </a:r>
            <a:endParaRPr lang="en-US" altLang="zh-CN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23" y="1998550"/>
            <a:ext cx="8934450" cy="2266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23" y="5014877"/>
            <a:ext cx="5057418" cy="12287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115" y="5026360"/>
            <a:ext cx="5332133" cy="1200150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570374" y="986553"/>
            <a:ext cx="53176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47074" y="4638958"/>
            <a:ext cx="2033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提交前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6120006" y="4580363"/>
            <a:ext cx="2033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提交后自动转换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35817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0" y="4513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7" name="标题 1"/>
          <p:cNvSpPr txBox="1">
            <a:spLocks/>
          </p:cNvSpPr>
          <p:nvPr/>
        </p:nvSpPr>
        <p:spPr>
          <a:xfrm>
            <a:off x="447105" y="431005"/>
            <a:ext cx="8459076" cy="5283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dirty="0"/>
              <a:t>2</a:t>
            </a:r>
            <a:r>
              <a:rPr lang="zh-CN" altLang="en-US" sz="2400" dirty="0" smtClean="0"/>
              <a:t>，</a:t>
            </a:r>
            <a:r>
              <a:rPr lang="zh-CN" altLang="en-US" sz="2400" dirty="0"/>
              <a:t>解决</a:t>
            </a:r>
            <a:r>
              <a:rPr lang="zh-CN" altLang="en-US" sz="2400" dirty="0" smtClean="0"/>
              <a:t>代码</a:t>
            </a:r>
            <a:r>
              <a:rPr lang="zh-CN" altLang="en-US" sz="2400" dirty="0"/>
              <a:t>质量</a:t>
            </a:r>
            <a:r>
              <a:rPr lang="zh-CN" altLang="en-US" sz="2400" dirty="0" smtClean="0"/>
              <a:t>规范 （</a:t>
            </a:r>
            <a:r>
              <a:rPr lang="en-US" altLang="zh-CN" sz="2400" dirty="0" err="1" smtClean="0"/>
              <a:t>eslint</a:t>
            </a:r>
            <a:r>
              <a:rPr lang="zh-CN" altLang="en-US" sz="2400" dirty="0" smtClean="0"/>
              <a:t>）</a:t>
            </a:r>
            <a:endParaRPr lang="zh-CN" altLang="en-US" sz="2400" dirty="0"/>
          </a:p>
        </p:txBody>
      </p:sp>
      <p:sp>
        <p:nvSpPr>
          <p:cNvPr id="28" name="内容占位符 2"/>
          <p:cNvSpPr txBox="1">
            <a:spLocks/>
          </p:cNvSpPr>
          <p:nvPr/>
        </p:nvSpPr>
        <p:spPr>
          <a:xfrm>
            <a:off x="447074" y="13997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cxnSp>
        <p:nvCxnSpPr>
          <p:cNvPr id="30" name="直接连接符 29"/>
          <p:cNvCxnSpPr/>
          <p:nvPr/>
        </p:nvCxnSpPr>
        <p:spPr>
          <a:xfrm>
            <a:off x="570374" y="986553"/>
            <a:ext cx="53176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94" y="1618233"/>
            <a:ext cx="5705475" cy="5429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94" y="2561190"/>
            <a:ext cx="5705475" cy="4476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74" y="3364956"/>
            <a:ext cx="5726870" cy="4667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47074" y="1144185"/>
            <a:ext cx="4700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通过</a:t>
            </a:r>
            <a:r>
              <a:rPr lang="en-US" altLang="zh-CN" dirty="0" err="1" smtClean="0"/>
              <a:t>eslint</a:t>
            </a:r>
            <a:r>
              <a:rPr lang="zh-CN" altLang="en-US" dirty="0" smtClean="0"/>
              <a:t>配置可以对代码规范进行检查。</a:t>
            </a:r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6470531" y="1685661"/>
            <a:ext cx="4700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batchStockList</a:t>
            </a:r>
            <a:r>
              <a:rPr lang="zh-CN" altLang="en-US" dirty="0" smtClean="0"/>
              <a:t>定义未使用</a:t>
            </a:r>
            <a:endParaRPr lang="zh-CN" altLang="en-US" dirty="0"/>
          </a:p>
        </p:txBody>
      </p:sp>
      <p:sp>
        <p:nvSpPr>
          <p:cNvPr id="38" name="文本框 37"/>
          <p:cNvSpPr txBox="1"/>
          <p:nvPr/>
        </p:nvSpPr>
        <p:spPr>
          <a:xfrm>
            <a:off x="6459789" y="2552149"/>
            <a:ext cx="4700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handleCurrentChange</a:t>
            </a:r>
            <a:r>
              <a:rPr lang="en-US" altLang="zh-CN" dirty="0" smtClean="0"/>
              <a:t> </a:t>
            </a:r>
            <a:r>
              <a:rPr lang="zh-CN" altLang="en-US" dirty="0" smtClean="0"/>
              <a:t>重复定义</a:t>
            </a:r>
            <a:endParaRPr lang="zh-CN" altLang="en-US" dirty="0"/>
          </a:p>
        </p:txBody>
      </p:sp>
      <p:sp>
        <p:nvSpPr>
          <p:cNvPr id="39" name="文本框 38"/>
          <p:cNvSpPr txBox="1"/>
          <p:nvPr/>
        </p:nvSpPr>
        <p:spPr>
          <a:xfrm>
            <a:off x="6470531" y="3418637"/>
            <a:ext cx="4700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orderPrint</a:t>
            </a:r>
            <a:r>
              <a:rPr lang="zh-CN" altLang="en-US" dirty="0"/>
              <a:t>方法</a:t>
            </a:r>
            <a:r>
              <a:rPr lang="zh-CN" altLang="en-US" dirty="0" smtClean="0"/>
              <a:t>未定义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72" y="4410445"/>
            <a:ext cx="5717697" cy="476250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6470530" y="4423336"/>
            <a:ext cx="4700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组件名称未使用驼峰时命名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9166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0" y="4513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8" name="内容占位符 2"/>
          <p:cNvSpPr txBox="1">
            <a:spLocks/>
          </p:cNvSpPr>
          <p:nvPr/>
        </p:nvSpPr>
        <p:spPr>
          <a:xfrm>
            <a:off x="447074" y="13997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447073" y="1129507"/>
            <a:ext cx="113290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雄</a:t>
            </a:r>
            <a:r>
              <a:rPr lang="zh-CN" altLang="en-US" dirty="0" smtClean="0"/>
              <a:t>邦项目中已经配置完（</a:t>
            </a:r>
            <a:r>
              <a:rPr lang="en-US" altLang="zh-CN" dirty="0"/>
              <a:t> Prettier + husky </a:t>
            </a:r>
            <a:r>
              <a:rPr lang="zh-CN" altLang="en-US" dirty="0" smtClean="0"/>
              <a:t>）来用来解决代码格式规范的问题，效果很好。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/>
              <a:t>Prettier + husky </a:t>
            </a:r>
            <a:r>
              <a:rPr lang="zh-CN" altLang="en-US" dirty="0" smtClean="0"/>
              <a:t>需要前端开发人员在项目中配置，配置完成之后可以节省开发人员事件，提高开发质量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05231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94" name="Freeform 225"/>
          <p:cNvSpPr>
            <a:spLocks/>
          </p:cNvSpPr>
          <p:nvPr/>
        </p:nvSpPr>
        <p:spPr bwMode="auto">
          <a:xfrm rot="5400000">
            <a:off x="5258077" y="3049067"/>
            <a:ext cx="865757" cy="748810"/>
          </a:xfrm>
          <a:custGeom>
            <a:avLst/>
            <a:gdLst>
              <a:gd name="T0" fmla="*/ 122 w 496"/>
              <a:gd name="T1" fmla="*/ 429 h 429"/>
              <a:gd name="T2" fmla="*/ 0 w 496"/>
              <a:gd name="T3" fmla="*/ 213 h 429"/>
              <a:gd name="T4" fmla="*/ 122 w 496"/>
              <a:gd name="T5" fmla="*/ 0 h 429"/>
              <a:gd name="T6" fmla="*/ 371 w 496"/>
              <a:gd name="T7" fmla="*/ 0 h 429"/>
              <a:gd name="T8" fmla="*/ 496 w 496"/>
              <a:gd name="T9" fmla="*/ 213 h 429"/>
              <a:gd name="T10" fmla="*/ 371 w 496"/>
              <a:gd name="T11" fmla="*/ 429 h 429"/>
              <a:gd name="T12" fmla="*/ 122 w 496"/>
              <a:gd name="T13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6" h="429">
                <a:moveTo>
                  <a:pt x="122" y="429"/>
                </a:moveTo>
                <a:lnTo>
                  <a:pt x="0" y="213"/>
                </a:lnTo>
                <a:lnTo>
                  <a:pt x="122" y="0"/>
                </a:lnTo>
                <a:lnTo>
                  <a:pt x="371" y="0"/>
                </a:lnTo>
                <a:lnTo>
                  <a:pt x="496" y="213"/>
                </a:lnTo>
                <a:lnTo>
                  <a:pt x="371" y="429"/>
                </a:lnTo>
                <a:lnTo>
                  <a:pt x="122" y="4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CCF18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10026" y="299059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FCCF18"/>
                </a:solidFill>
              </a:rPr>
              <a:t>03</a:t>
            </a:r>
            <a:endParaRPr lang="zh-CN" altLang="en-US" sz="4400" dirty="0">
              <a:solidFill>
                <a:srgbClr val="FCCF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8003" y="3131084"/>
            <a:ext cx="2656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/>
              <a:t>Vue</a:t>
            </a:r>
            <a:r>
              <a:rPr lang="zh-CN" altLang="en-US" sz="3200" dirty="0" smtClean="0"/>
              <a:t>，</a:t>
            </a:r>
            <a:r>
              <a:rPr lang="en-US" altLang="zh-CN" sz="3200" dirty="0" err="1" smtClean="0"/>
              <a:t>CSS</a:t>
            </a:r>
            <a:r>
              <a:rPr lang="zh-CN" altLang="en-US" sz="3200" dirty="0" smtClean="0"/>
              <a:t>规范</a:t>
            </a:r>
            <a:endParaRPr lang="en-US" altLang="zh-CN" sz="3200" dirty="0" smtClean="0"/>
          </a:p>
        </p:txBody>
      </p:sp>
      <p:cxnSp>
        <p:nvCxnSpPr>
          <p:cNvPr id="113" name="直接连接符 112"/>
          <p:cNvCxnSpPr/>
          <p:nvPr/>
        </p:nvCxnSpPr>
        <p:spPr>
          <a:xfrm>
            <a:off x="5687693" y="407051"/>
            <a:ext cx="0" cy="6153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328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80" y="1133474"/>
            <a:ext cx="9124950" cy="22955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5480" y="615297"/>
            <a:ext cx="9596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Vue</a:t>
            </a:r>
            <a:r>
              <a:rPr lang="zh-CN" altLang="en-US" dirty="0" smtClean="0"/>
              <a:t>增加文件备注信息  可以通过（</a:t>
            </a:r>
            <a:r>
              <a:rPr lang="en-US" altLang="zh-CN" dirty="0" err="1" smtClean="0"/>
              <a:t>koroFileHeader</a:t>
            </a:r>
            <a:r>
              <a:rPr lang="zh-CN" altLang="en-US" dirty="0" smtClean="0"/>
              <a:t>）自动生成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405479" y="3638677"/>
            <a:ext cx="9596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方法命名采用驼峰式命名，每个方法写上注释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79" y="4100342"/>
            <a:ext cx="9124951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53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05480" y="615297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template</a:t>
            </a:r>
            <a:r>
              <a:rPr lang="zh-CN" altLang="en-US" dirty="0"/>
              <a:t>的模板中，多个 </a:t>
            </a:r>
            <a:r>
              <a:rPr lang="en-US" altLang="zh-CN" dirty="0"/>
              <a:t>attribute </a:t>
            </a:r>
            <a:r>
              <a:rPr lang="zh-CN" altLang="en-US" dirty="0"/>
              <a:t>的元素应该分多行撰写，每个 </a:t>
            </a:r>
            <a:r>
              <a:rPr lang="en-US" altLang="zh-CN" dirty="0"/>
              <a:t>attribute </a:t>
            </a:r>
            <a:r>
              <a:rPr lang="zh-CN" altLang="en-US" dirty="0"/>
              <a:t>一行。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72" y="4794612"/>
            <a:ext cx="10382250" cy="12287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72" y="1492975"/>
            <a:ext cx="7858125" cy="2466975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372532" y="1074726"/>
            <a:ext cx="775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Good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72532" y="4310838"/>
            <a:ext cx="775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Bad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0544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05480" y="615297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在组件上必须用 </a:t>
            </a:r>
            <a:r>
              <a:rPr lang="en-US" altLang="zh-CN" dirty="0"/>
              <a:t>key </a:t>
            </a:r>
            <a:r>
              <a:rPr lang="zh-CN" altLang="en-US" dirty="0"/>
              <a:t>搭配 </a:t>
            </a:r>
            <a:r>
              <a:rPr lang="en-US" altLang="zh-CN" dirty="0"/>
              <a:t>v-for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442616" y="3376971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不要</a:t>
            </a:r>
            <a:r>
              <a:rPr lang="zh-CN" altLang="en-US" dirty="0"/>
              <a:t>把 </a:t>
            </a:r>
            <a:r>
              <a:rPr lang="en-US" altLang="zh-CN" dirty="0"/>
              <a:t>v-if </a:t>
            </a:r>
            <a:r>
              <a:rPr lang="zh-CN" altLang="en-US" dirty="0"/>
              <a:t>和 </a:t>
            </a:r>
            <a:r>
              <a:rPr lang="en-US" altLang="zh-CN" dirty="0"/>
              <a:t>v-for </a:t>
            </a:r>
            <a:r>
              <a:rPr lang="zh-CN" altLang="en-US" dirty="0"/>
              <a:t>同时用在同一个元素上。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42616" y="6038614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判断大于等于时，使用 ‘</a:t>
            </a:r>
            <a:r>
              <a:rPr lang="en-US" altLang="zh-CN" dirty="0" smtClean="0"/>
              <a:t>===</a:t>
            </a:r>
            <a:r>
              <a:rPr lang="zh-CN" altLang="en-US" dirty="0" smtClean="0"/>
              <a:t>’和‘</a:t>
            </a:r>
            <a:r>
              <a:rPr lang="en-US" altLang="zh-CN" dirty="0" smtClean="0"/>
              <a:t>!==</a:t>
            </a:r>
            <a:r>
              <a:rPr lang="zh-CN" altLang="en-US" dirty="0" smtClean="0"/>
              <a:t>’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76" y="1103645"/>
            <a:ext cx="6343650" cy="20764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76" y="4040794"/>
            <a:ext cx="4514850" cy="1838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2586" y="4031553"/>
            <a:ext cx="4219575" cy="1839707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442616" y="3691799"/>
            <a:ext cx="775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Good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401906" y="3671462"/>
            <a:ext cx="775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B</a:t>
            </a:r>
            <a:r>
              <a:rPr lang="en-US" altLang="zh-CN" dirty="0" smtClean="0">
                <a:solidFill>
                  <a:srgbClr val="FF0000"/>
                </a:solidFill>
              </a:rPr>
              <a:t>ad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9551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8546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05480" y="615297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组件命名以驼峰式命名（首字母大写）文件夹，</a:t>
            </a:r>
            <a:r>
              <a:rPr lang="en-US" altLang="zh-CN" dirty="0" err="1" smtClean="0"/>
              <a:t>index.vue</a:t>
            </a:r>
            <a:r>
              <a:rPr lang="en-US" altLang="zh-CN" dirty="0" smtClean="0"/>
              <a:t> </a:t>
            </a:r>
            <a:r>
              <a:rPr lang="zh-CN" altLang="en-US" dirty="0" smtClean="0"/>
              <a:t>为组件主文件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05" y="1342684"/>
            <a:ext cx="7058025" cy="600075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05480" y="2261826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Views</a:t>
            </a:r>
            <a:r>
              <a:rPr lang="zh-CN" altLang="en-US" dirty="0" smtClean="0"/>
              <a:t>文件夹采用驼峰式（首字母不大写），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17" y="2855535"/>
            <a:ext cx="6743700" cy="106680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405480" y="4190581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在进行定义变量，</a:t>
            </a:r>
            <a:r>
              <a:rPr lang="zh-CN" altLang="en-US" dirty="0" smtClean="0"/>
              <a:t>常量，拼接字符串拼接</a:t>
            </a:r>
            <a:r>
              <a:rPr lang="zh-CN" altLang="en-US" dirty="0"/>
              <a:t>时</a:t>
            </a:r>
            <a:r>
              <a:rPr lang="zh-CN" altLang="en-US" dirty="0" smtClean="0"/>
              <a:t>，分别使用</a:t>
            </a:r>
            <a:r>
              <a:rPr lang="en-US" altLang="zh-CN" dirty="0" smtClean="0"/>
              <a:t>let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const</a:t>
            </a:r>
            <a:r>
              <a:rPr lang="zh-CN" altLang="en-US" dirty="0" smtClean="0"/>
              <a:t>以及</a:t>
            </a:r>
            <a:r>
              <a:rPr lang="en-US" altLang="zh-CN" dirty="0" smtClean="0"/>
              <a:t>``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617" y="4672133"/>
            <a:ext cx="58674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089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-97972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96934" y="430631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396934" y="615297"/>
            <a:ext cx="10165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4"/>
            <a:r>
              <a:rPr lang="zh-CN" altLang="en-US" dirty="0" smtClean="0"/>
              <a:t>组件的</a:t>
            </a:r>
            <a:r>
              <a:rPr lang="en-US" altLang="zh-CN" dirty="0" smtClean="0"/>
              <a:t>data</a:t>
            </a:r>
            <a:r>
              <a:rPr lang="zh-CN" altLang="en-US" dirty="0" smtClean="0"/>
              <a:t>必须</a:t>
            </a:r>
            <a:r>
              <a:rPr lang="zh-CN" altLang="en-US" dirty="0"/>
              <a:t>是</a:t>
            </a:r>
            <a:r>
              <a:rPr lang="zh-CN" altLang="en-US" dirty="0" smtClean="0"/>
              <a:t>一个函数，</a:t>
            </a:r>
            <a:r>
              <a:rPr lang="zh-CN" altLang="ca-ES" dirty="0"/>
              <a:t>当 </a:t>
            </a:r>
            <a:r>
              <a:rPr lang="ca-ES" altLang="zh-CN" dirty="0"/>
              <a:t>data </a:t>
            </a:r>
            <a:r>
              <a:rPr lang="zh-CN" altLang="ca-ES" dirty="0"/>
              <a:t>的值是一个对象时，它会在这个组件的所有实例之间共享。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92" y="1723293"/>
            <a:ext cx="5271499" cy="24003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284" y="1723293"/>
            <a:ext cx="5228137" cy="2305551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230166" y="1261628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Bad</a:t>
            </a:r>
            <a:r>
              <a:rPr lang="zh-CN" altLang="en-US" dirty="0">
                <a:solidFill>
                  <a:srgbClr val="FF0000"/>
                </a:solidFill>
              </a:rPr>
              <a:t>！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83262" y="1220954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Good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8572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-97972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96934" y="430631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396934" y="615297"/>
            <a:ext cx="10165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4"/>
            <a:r>
              <a:rPr lang="zh-CN" altLang="en-US" dirty="0" smtClean="0"/>
              <a:t>组件的</a:t>
            </a:r>
            <a:r>
              <a:rPr lang="en-US" altLang="zh-CN" dirty="0"/>
              <a:t>prop </a:t>
            </a:r>
            <a:r>
              <a:rPr lang="zh-CN" altLang="en-US" dirty="0"/>
              <a:t>的定义应该尽量详细，至少需要指定其类型</a:t>
            </a:r>
            <a:r>
              <a:rPr lang="zh-CN" altLang="ca-ES" dirty="0" smtClean="0"/>
              <a:t>。</a:t>
            </a:r>
            <a:endParaRPr lang="zh-CN" altLang="ca-ES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230166" y="1261628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Bad</a:t>
            </a:r>
            <a:r>
              <a:rPr lang="zh-CN" altLang="en-US" dirty="0">
                <a:solidFill>
                  <a:srgbClr val="FF0000"/>
                </a:solidFill>
              </a:rPr>
              <a:t>！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25992" y="1220954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Good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03" y="1739467"/>
            <a:ext cx="5218083" cy="20288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2" y="1769555"/>
            <a:ext cx="561975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87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-97972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96934" y="430631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396934" y="615297"/>
            <a:ext cx="10165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父子组件通信，应该</a:t>
            </a:r>
            <a:r>
              <a:rPr lang="zh-CN" altLang="en-US" dirty="0"/>
              <a:t>优先通过 </a:t>
            </a:r>
            <a:r>
              <a:rPr lang="en-US" altLang="zh-CN" dirty="0"/>
              <a:t>prop </a:t>
            </a:r>
            <a:r>
              <a:rPr lang="zh-CN" altLang="en-US" dirty="0"/>
              <a:t>和事件进行父子组件之间的</a:t>
            </a:r>
            <a:r>
              <a:rPr lang="zh-CN" altLang="en-US" dirty="0" smtClean="0"/>
              <a:t>通信，而不是通过</a:t>
            </a:r>
            <a:r>
              <a:rPr lang="en-US" altLang="zh-CN" dirty="0" err="1" smtClean="0"/>
              <a:t>this.$parent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90916" y="3968024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Bad</a:t>
            </a:r>
            <a:r>
              <a:rPr lang="zh-CN" altLang="en-US" dirty="0">
                <a:solidFill>
                  <a:srgbClr val="FF0000"/>
                </a:solidFill>
              </a:rPr>
              <a:t>！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25992" y="1220954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Good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92" y="4480930"/>
            <a:ext cx="8134350" cy="13620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92" y="1678412"/>
            <a:ext cx="831532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88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-97972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96934" y="430631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396934" y="615297"/>
            <a:ext cx="10165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前端自定义组件如果要挂载到全局上需要加上</a:t>
            </a:r>
            <a:r>
              <a:rPr lang="en-US" altLang="zh-CN" dirty="0" smtClean="0"/>
              <a:t>$</a:t>
            </a:r>
            <a:r>
              <a:rPr lang="zh-CN" altLang="en-US" dirty="0" smtClean="0"/>
              <a:t>用于和第三方组件进行一个区分，避免和其他插件冲突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16" y="1328566"/>
            <a:ext cx="622935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61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-97972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96934" y="430631"/>
            <a:ext cx="959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30" y="1197428"/>
            <a:ext cx="8486775" cy="21336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96934" y="615297"/>
            <a:ext cx="10165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路由</a:t>
            </a:r>
            <a:r>
              <a:rPr lang="zh-CN" altLang="en-US" dirty="0" smtClean="0"/>
              <a:t>命名规范：请确保配置的路由</a:t>
            </a:r>
            <a:r>
              <a:rPr lang="en-US" altLang="zh-CN" dirty="0" smtClean="0"/>
              <a:t>path</a:t>
            </a:r>
            <a:r>
              <a:rPr lang="zh-CN" altLang="en-US" dirty="0" smtClean="0"/>
              <a:t>路径名称和组件路径一致，方便快速定位文件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388616" y="3735152"/>
            <a:ext cx="10165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Api</a:t>
            </a:r>
            <a:r>
              <a:rPr lang="zh-CN" altLang="en-US" dirty="0" smtClean="0"/>
              <a:t>接口命名规范：接口方法名 根据接口地址将斜线换位驼峰式写法。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57" y="4339171"/>
            <a:ext cx="8475448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9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3786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 altLang="zh-CN" dirty="0">
              <a:solidFill>
                <a:schemeClr val="tx1"/>
              </a:solidFill>
            </a:endParaRPr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995119" y="1155181"/>
            <a:ext cx="734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01" y="2692148"/>
            <a:ext cx="4867275" cy="16383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-90850" y="398835"/>
            <a:ext cx="105765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altLang="zh-CN" dirty="0" smtClean="0"/>
          </a:p>
          <a:p>
            <a:pPr lvl="1"/>
            <a:r>
              <a:rPr lang="en-US" altLang="zh-CN" dirty="0" smtClean="0"/>
              <a:t>1</a:t>
            </a:r>
            <a:r>
              <a:rPr lang="zh-CN" altLang="en-US" dirty="0" smtClean="0"/>
              <a:t>，对于</a:t>
            </a:r>
            <a:r>
              <a:rPr lang="zh-CN" altLang="en-US" dirty="0"/>
              <a:t>属性值或颜色参数，省略小于 </a:t>
            </a:r>
            <a:r>
              <a:rPr lang="en-US" altLang="zh-CN" dirty="0"/>
              <a:t>1 </a:t>
            </a:r>
            <a:r>
              <a:rPr lang="zh-CN" altLang="en-US" dirty="0"/>
              <a:t>的小数前面的 </a:t>
            </a:r>
            <a:r>
              <a:rPr lang="en-US" altLang="zh-CN" dirty="0"/>
              <a:t>0 </a:t>
            </a:r>
            <a:r>
              <a:rPr lang="zh-CN" altLang="en-US" dirty="0"/>
              <a:t>（例如，</a:t>
            </a:r>
            <a:r>
              <a:rPr lang="en-US" altLang="zh-CN" dirty="0"/>
              <a:t>.5 </a:t>
            </a:r>
            <a:r>
              <a:rPr lang="zh-CN" altLang="en-US" dirty="0"/>
              <a:t>代替 </a:t>
            </a:r>
            <a:r>
              <a:rPr lang="en-US" altLang="zh-CN" dirty="0"/>
              <a:t>0.5</a:t>
            </a:r>
            <a:r>
              <a:rPr lang="zh-CN" altLang="en-US" dirty="0"/>
              <a:t>；</a:t>
            </a:r>
            <a:r>
              <a:rPr lang="en-US" altLang="zh-CN" dirty="0"/>
              <a:t>-.</a:t>
            </a:r>
            <a:r>
              <a:rPr lang="en-US" altLang="zh-CN" dirty="0" err="1"/>
              <a:t>5px</a:t>
            </a:r>
            <a:r>
              <a:rPr lang="en-US" altLang="zh-CN" dirty="0"/>
              <a:t> </a:t>
            </a:r>
            <a:r>
              <a:rPr lang="zh-CN" altLang="en-US" dirty="0"/>
              <a:t>代替 </a:t>
            </a:r>
            <a:r>
              <a:rPr lang="en-US" altLang="zh-CN" dirty="0"/>
              <a:t>-</a:t>
            </a:r>
            <a:r>
              <a:rPr lang="en-US" altLang="zh-CN" dirty="0" err="1"/>
              <a:t>0.5px</a:t>
            </a:r>
            <a:r>
              <a:rPr lang="zh-CN" altLang="en-US" dirty="0"/>
              <a:t>）。</a:t>
            </a:r>
          </a:p>
          <a:p>
            <a:pPr lvl="1"/>
            <a:r>
              <a:rPr lang="en-US" altLang="zh-CN" dirty="0" smtClean="0"/>
              <a:t>2</a:t>
            </a:r>
            <a:r>
              <a:rPr lang="zh-CN" altLang="en-US" dirty="0" smtClean="0"/>
              <a:t>，十六进制</a:t>
            </a:r>
            <a:r>
              <a:rPr lang="zh-CN" altLang="en-US" dirty="0"/>
              <a:t>值应该全部小写，例如，</a:t>
            </a:r>
            <a:r>
              <a:rPr lang="en-US" altLang="zh-CN" dirty="0"/>
              <a:t>#</a:t>
            </a:r>
            <a:r>
              <a:rPr lang="en-US" altLang="zh-CN" dirty="0" err="1"/>
              <a:t>fff</a:t>
            </a:r>
            <a:r>
              <a:rPr lang="zh-CN" altLang="en-US" dirty="0" smtClean="0"/>
              <a:t>。尽量</a:t>
            </a:r>
            <a:r>
              <a:rPr lang="zh-CN" altLang="en-US" dirty="0"/>
              <a:t>使用简写形式的十六进制值，例如，用 </a:t>
            </a:r>
            <a:r>
              <a:rPr lang="en-US" altLang="zh-CN" dirty="0"/>
              <a:t>#</a:t>
            </a:r>
            <a:r>
              <a:rPr lang="en-US" altLang="zh-CN" dirty="0" err="1"/>
              <a:t>fff</a:t>
            </a:r>
            <a:r>
              <a:rPr lang="en-US" altLang="zh-CN" dirty="0"/>
              <a:t> </a:t>
            </a:r>
            <a:r>
              <a:rPr lang="zh-CN" altLang="en-US" dirty="0"/>
              <a:t>代替 </a:t>
            </a:r>
            <a:r>
              <a:rPr lang="en-US" altLang="zh-CN" dirty="0" smtClean="0"/>
              <a:t>	#</a:t>
            </a:r>
            <a:r>
              <a:rPr lang="en-US" altLang="zh-CN" dirty="0" err="1"/>
              <a:t>ffffff</a:t>
            </a:r>
            <a:r>
              <a:rPr lang="zh-CN" altLang="en-US" dirty="0"/>
              <a:t>。</a:t>
            </a:r>
          </a:p>
          <a:p>
            <a:pPr lvl="1"/>
            <a:r>
              <a:rPr lang="en-US" altLang="zh-CN" dirty="0" smtClean="0"/>
              <a:t>3</a:t>
            </a:r>
            <a:r>
              <a:rPr lang="zh-CN" altLang="en-US" dirty="0" smtClean="0"/>
              <a:t>，避免</a:t>
            </a:r>
            <a:r>
              <a:rPr lang="zh-CN" altLang="en-US" dirty="0"/>
              <a:t>为 </a:t>
            </a:r>
            <a:r>
              <a:rPr lang="en-US" altLang="zh-CN" dirty="0"/>
              <a:t>0 </a:t>
            </a:r>
            <a:r>
              <a:rPr lang="zh-CN" altLang="en-US" dirty="0"/>
              <a:t>值指定单位，例如，用 </a:t>
            </a:r>
            <a:r>
              <a:rPr lang="en-US" altLang="zh-CN" dirty="0"/>
              <a:t>margin: 0; </a:t>
            </a:r>
            <a:r>
              <a:rPr lang="zh-CN" altLang="en-US" dirty="0"/>
              <a:t>代替 </a:t>
            </a:r>
            <a:r>
              <a:rPr lang="en-US" altLang="zh-CN" dirty="0"/>
              <a:t>margin: </a:t>
            </a:r>
            <a:r>
              <a:rPr lang="en-US" altLang="zh-CN" dirty="0" err="1" smtClean="0"/>
              <a:t>0px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4</a:t>
            </a:r>
            <a:r>
              <a:rPr lang="zh-CN" altLang="en-US" dirty="0" smtClean="0"/>
              <a:t>，禁止将多个样式写在统一行。</a:t>
            </a:r>
            <a:endParaRPr lang="en-US" altLang="zh-CN" dirty="0" smtClean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72" y="4863178"/>
            <a:ext cx="10715625" cy="5810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22551" y="4514222"/>
            <a:ext cx="57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Bad</a:t>
            </a:r>
            <a:r>
              <a:rPr lang="zh-CN" altLang="en-US" dirty="0">
                <a:solidFill>
                  <a:srgbClr val="FF0000"/>
                </a:solidFill>
              </a:rPr>
              <a:t>！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22551" y="2331362"/>
            <a:ext cx="775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Good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986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9256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dirty="0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63272" y="618795"/>
            <a:ext cx="5254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Vue</a:t>
            </a:r>
            <a:r>
              <a:rPr lang="en-US" altLang="zh-CN" dirty="0" smtClean="0"/>
              <a:t> </a:t>
            </a:r>
            <a:r>
              <a:rPr lang="zh-CN" altLang="en-US" dirty="0" smtClean="0"/>
              <a:t>文件中</a:t>
            </a:r>
            <a:r>
              <a:rPr lang="en-US" altLang="zh-CN" dirty="0" smtClean="0"/>
              <a:t>style</a:t>
            </a:r>
            <a:r>
              <a:rPr lang="zh-CN" altLang="en-US" dirty="0" smtClean="0"/>
              <a:t>统一加上</a:t>
            </a:r>
            <a:r>
              <a:rPr lang="en-US" altLang="zh-CN" dirty="0" smtClean="0"/>
              <a:t>scoped</a:t>
            </a:r>
            <a:r>
              <a:rPr lang="zh-CN" altLang="en-US" dirty="0" smtClean="0"/>
              <a:t>属性防止全局污染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345632" y="1155181"/>
            <a:ext cx="8601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改变组件样式以下</a:t>
            </a:r>
            <a:r>
              <a:rPr lang="en-US" altLang="zh-CN" dirty="0" smtClean="0"/>
              <a:t>3</a:t>
            </a:r>
            <a:r>
              <a:rPr lang="zh-CN" altLang="en-US" dirty="0" smtClean="0"/>
              <a:t>种方式，</a:t>
            </a:r>
            <a:r>
              <a:rPr lang="en-US" altLang="zh-CN" dirty="0" smtClean="0"/>
              <a:t>::v-deep </a:t>
            </a: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</a:rPr>
              <a:t>， </a:t>
            </a: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</a:rPr>
              <a:t>/deep/ ,  &gt;&gt;&gt; </a:t>
            </a:r>
            <a:r>
              <a:rPr lang="zh-CN" altLang="en-US" dirty="0" smtClean="0"/>
              <a:t>都可以实现，推荐使用</a:t>
            </a:r>
            <a:r>
              <a:rPr lang="en-US" altLang="zh-CN" dirty="0" smtClean="0"/>
              <a:t>::v-deep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082" y="2095772"/>
            <a:ext cx="3390900" cy="1285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40" y="2086807"/>
            <a:ext cx="3676650" cy="12763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40" y="4026478"/>
            <a:ext cx="8753475" cy="22479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355902" y="1679553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Good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03120" y="1704666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Bad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14178" y="3604036"/>
            <a:ext cx="168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Good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8768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7802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dirty="0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995119" y="1155181"/>
            <a:ext cx="8601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/>
          </a:p>
        </p:txBody>
      </p:sp>
      <p:sp>
        <p:nvSpPr>
          <p:cNvPr id="5" name="文本框 4"/>
          <p:cNvSpPr txBox="1"/>
          <p:nvPr/>
        </p:nvSpPr>
        <p:spPr>
          <a:xfrm>
            <a:off x="275368" y="589659"/>
            <a:ext cx="10041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元素选择器应避免在</a:t>
            </a:r>
            <a:r>
              <a:rPr lang="en-US" altLang="zh-CN" dirty="0" smtClean="0"/>
              <a:t>scope</a:t>
            </a:r>
            <a:r>
              <a:rPr lang="zh-CN" altLang="en-US" dirty="0" smtClean="0"/>
              <a:t>中出现，在</a:t>
            </a:r>
            <a:r>
              <a:rPr lang="en-US" altLang="zh-CN" dirty="0" smtClean="0"/>
              <a:t>scope</a:t>
            </a:r>
            <a:r>
              <a:rPr lang="en-US" altLang="zh-CN" dirty="0"/>
              <a:t>d</a:t>
            </a:r>
            <a:r>
              <a:rPr lang="zh-CN" altLang="en-US" dirty="0" smtClean="0"/>
              <a:t>样式</a:t>
            </a:r>
            <a:r>
              <a:rPr lang="zh-CN" altLang="en-US" dirty="0"/>
              <a:t>中，类选择器比元素选择器更好</a:t>
            </a:r>
            <a:r>
              <a:rPr lang="zh-CN" altLang="en-US" dirty="0" smtClean="0"/>
              <a:t>，大量</a:t>
            </a:r>
            <a:r>
              <a:rPr lang="zh-CN" altLang="en-US" dirty="0"/>
              <a:t>使用元素选择器是很慢的。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08" y="4285737"/>
            <a:ext cx="8010525" cy="2095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58" y="1629705"/>
            <a:ext cx="7991475" cy="20574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07761" y="1269831"/>
            <a:ext cx="1170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Good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07761" y="3851294"/>
            <a:ext cx="1170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Bad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455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98" y="878518"/>
            <a:ext cx="8267700" cy="10477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0916" y="352565"/>
            <a:ext cx="5741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/>
              <a:t>GitHub</a:t>
            </a:r>
            <a:r>
              <a:rPr lang="en-US" altLang="zh-CN" b="1" dirty="0"/>
              <a:t> Copilot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04298" y="2194505"/>
            <a:ext cx="2674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/>
              <a:t>GitLens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70" y="2727602"/>
            <a:ext cx="862965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58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10178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文本框 229"/>
          <p:cNvSpPr txBox="1"/>
          <p:nvPr/>
        </p:nvSpPr>
        <p:spPr>
          <a:xfrm>
            <a:off x="3648641" y="3189357"/>
            <a:ext cx="30572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1D1D1D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		</a:t>
            </a:r>
            <a:r>
              <a:rPr lang="zh-CN" altLang="en-US" sz="4000" b="1" dirty="0" smtClean="0">
                <a:solidFill>
                  <a:srgbClr val="1D1D1D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谢谢</a:t>
            </a:r>
            <a:endParaRPr lang="zh-CN" altLang="en-US" sz="4000" b="1" dirty="0">
              <a:solidFill>
                <a:srgbClr val="1D1D1D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49" name="直接连接符 248"/>
          <p:cNvCxnSpPr/>
          <p:nvPr/>
        </p:nvCxnSpPr>
        <p:spPr>
          <a:xfrm flipH="1">
            <a:off x="3624653" y="3132207"/>
            <a:ext cx="2050434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直接连接符 249"/>
          <p:cNvCxnSpPr/>
          <p:nvPr/>
        </p:nvCxnSpPr>
        <p:spPr>
          <a:xfrm flipH="1">
            <a:off x="6415315" y="3132207"/>
            <a:ext cx="2017008" cy="0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直接连接符 251"/>
          <p:cNvCxnSpPr/>
          <p:nvPr/>
        </p:nvCxnSpPr>
        <p:spPr>
          <a:xfrm>
            <a:off x="3624653" y="4002471"/>
            <a:ext cx="4807670" cy="0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4" name="组合 333"/>
          <p:cNvGrpSpPr/>
          <p:nvPr/>
        </p:nvGrpSpPr>
        <p:grpSpPr>
          <a:xfrm>
            <a:off x="-15831" y="6662057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23" name="任意多边形 322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4" name="任意多边形 323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6" name="任意多边形 325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7" name="任意多边形 326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8" name="任意多边形 327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29" name="任意多边形 328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0" name="任意多边形 329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1" name="任意多边形 330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2" name="任意多边形 331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335" name="组合 334"/>
          <p:cNvGrpSpPr/>
          <p:nvPr/>
        </p:nvGrpSpPr>
        <p:grpSpPr>
          <a:xfrm flipV="1">
            <a:off x="-15831" y="0"/>
            <a:ext cx="12192000" cy="195943"/>
            <a:chOff x="23310" y="6502558"/>
            <a:chExt cx="12557484" cy="355442"/>
          </a:xfrm>
          <a:solidFill>
            <a:srgbClr val="FFC000"/>
          </a:solidFill>
        </p:grpSpPr>
        <p:sp>
          <p:nvSpPr>
            <p:cNvPr id="336" name="任意多边形 335"/>
            <p:cNvSpPr>
              <a:spLocks/>
            </p:cNvSpPr>
            <p:nvPr/>
          </p:nvSpPr>
          <p:spPr bwMode="auto">
            <a:xfrm rot="5400000">
              <a:off x="47052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7" name="任意多边形 336"/>
            <p:cNvSpPr>
              <a:spLocks/>
            </p:cNvSpPr>
            <p:nvPr/>
          </p:nvSpPr>
          <p:spPr bwMode="auto">
            <a:xfrm rot="5400000">
              <a:off x="172039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8" name="任意多边形 337"/>
            <p:cNvSpPr>
              <a:spLocks/>
            </p:cNvSpPr>
            <p:nvPr/>
          </p:nvSpPr>
          <p:spPr bwMode="auto">
            <a:xfrm rot="5400000">
              <a:off x="2970269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39" name="任意多边形 338"/>
            <p:cNvSpPr>
              <a:spLocks/>
            </p:cNvSpPr>
            <p:nvPr/>
          </p:nvSpPr>
          <p:spPr bwMode="auto">
            <a:xfrm rot="5400000">
              <a:off x="4220141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0" name="任意多边形 339"/>
            <p:cNvSpPr>
              <a:spLocks/>
            </p:cNvSpPr>
            <p:nvPr/>
          </p:nvSpPr>
          <p:spPr bwMode="auto">
            <a:xfrm rot="5400000">
              <a:off x="54973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1" name="任意多边形 340"/>
            <p:cNvSpPr>
              <a:spLocks/>
            </p:cNvSpPr>
            <p:nvPr/>
          </p:nvSpPr>
          <p:spPr bwMode="auto">
            <a:xfrm rot="5400000">
              <a:off x="675509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2" name="任意多边形 341"/>
            <p:cNvSpPr>
              <a:spLocks/>
            </p:cNvSpPr>
            <p:nvPr/>
          </p:nvSpPr>
          <p:spPr bwMode="auto">
            <a:xfrm rot="5400000">
              <a:off x="801281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3" name="任意多边形 342"/>
            <p:cNvSpPr>
              <a:spLocks/>
            </p:cNvSpPr>
            <p:nvPr/>
          </p:nvSpPr>
          <p:spPr bwMode="auto">
            <a:xfrm rot="5400000">
              <a:off x="9270540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4" name="任意多边形 343"/>
            <p:cNvSpPr>
              <a:spLocks/>
            </p:cNvSpPr>
            <p:nvPr/>
          </p:nvSpPr>
          <p:spPr bwMode="auto">
            <a:xfrm rot="5400000">
              <a:off x="10528265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45" name="任意多边形 344"/>
            <p:cNvSpPr>
              <a:spLocks/>
            </p:cNvSpPr>
            <p:nvPr/>
          </p:nvSpPr>
          <p:spPr bwMode="auto">
            <a:xfrm rot="5400000">
              <a:off x="11778137" y="6055343"/>
              <a:ext cx="355442" cy="1249872"/>
            </a:xfrm>
            <a:custGeom>
              <a:avLst/>
              <a:gdLst>
                <a:gd name="connsiteX0" fmla="*/ 0 w 355442"/>
                <a:gd name="connsiteY0" fmla="*/ 620565 h 1249872"/>
                <a:gd name="connsiteX1" fmla="*/ 355442 w 355442"/>
                <a:gd name="connsiteY1" fmla="*/ 0 h 1249872"/>
                <a:gd name="connsiteX2" fmla="*/ 355442 w 355442"/>
                <a:gd name="connsiteY2" fmla="*/ 1249872 h 12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42" h="1249872">
                  <a:moveTo>
                    <a:pt x="0" y="620565"/>
                  </a:moveTo>
                  <a:lnTo>
                    <a:pt x="355442" y="0"/>
                  </a:lnTo>
                  <a:lnTo>
                    <a:pt x="355442" y="124987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841945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2304</TotalTime>
  <Words>942</Words>
  <Application>Microsoft Office PowerPoint</Application>
  <PresentationFormat>宽屏</PresentationFormat>
  <Paragraphs>99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8" baseType="lpstr">
      <vt:lpstr>华文中宋</vt:lpstr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IoT事业部-史前</cp:lastModifiedBy>
  <cp:revision>155</cp:revision>
  <dcterms:created xsi:type="dcterms:W3CDTF">2015-03-10T03:18:42Z</dcterms:created>
  <dcterms:modified xsi:type="dcterms:W3CDTF">2022-06-13T01:43:54Z</dcterms:modified>
</cp:coreProperties>
</file>